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65" r:id="rId5"/>
    <p:sldId id="310" r:id="rId6"/>
    <p:sldId id="311" r:id="rId7"/>
    <p:sldId id="320" r:id="rId8"/>
    <p:sldId id="321" r:id="rId9"/>
    <p:sldId id="342" r:id="rId10"/>
    <p:sldId id="322" r:id="rId11"/>
    <p:sldId id="323" r:id="rId12"/>
    <p:sldId id="324" r:id="rId13"/>
    <p:sldId id="337" r:id="rId14"/>
    <p:sldId id="325" r:id="rId15"/>
    <p:sldId id="326" r:id="rId16"/>
    <p:sldId id="327" r:id="rId17"/>
    <p:sldId id="328" r:id="rId18"/>
    <p:sldId id="336" r:id="rId19"/>
    <p:sldId id="329" r:id="rId20"/>
    <p:sldId id="330" r:id="rId21"/>
    <p:sldId id="332" r:id="rId22"/>
    <p:sldId id="333" r:id="rId23"/>
    <p:sldId id="338" r:id="rId24"/>
    <p:sldId id="334" r:id="rId25"/>
    <p:sldId id="335" r:id="rId26"/>
    <p:sldId id="339" r:id="rId27"/>
    <p:sldId id="340" r:id="rId28"/>
    <p:sldId id="341" r:id="rId29"/>
  </p:sldIdLst>
  <p:sldSz cx="9144000" cy="6858000" type="screen4x3"/>
  <p:notesSz cx="6858000" cy="9144000"/>
  <p:custDataLst>
    <p:tags r:id="rId32"/>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3" autoAdjust="0"/>
    <p:restoredTop sz="94629" autoAdjust="0"/>
  </p:normalViewPr>
  <p:slideViewPr>
    <p:cSldViewPr showGuides="1">
      <p:cViewPr varScale="1">
        <p:scale>
          <a:sx n="74" d="100"/>
          <a:sy n="74" d="100"/>
        </p:scale>
        <p:origin x="1194" y="90"/>
      </p:cViewPr>
      <p:guideLst>
        <p:guide pos="288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07/07/2017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07/07/2017</a:t>
            </a:fld>
            <a:endParaRPr lang="es-ES" dirty="0"/>
          </a:p>
        </p:txBody>
      </p:sp>
      <p:sp>
        <p:nvSpPr>
          <p:cNvPr id="4" name="Marcador de posición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799118" y="1828800"/>
            <a:ext cx="6173808" cy="2895600"/>
          </a:xfrm>
        </p:spPr>
        <p:txBody>
          <a:bodyPr rtlCol="0" anchor="b">
            <a:normAutofit/>
          </a:bodyPr>
          <a:lstStyle>
            <a:lvl1pPr algn="l" rtl="0">
              <a:lnSpc>
                <a:spcPct val="80000"/>
              </a:lnSpc>
              <a:defRPr sz="4951">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799118" y="4800600"/>
            <a:ext cx="6173808" cy="1219200"/>
          </a:xfrm>
        </p:spPr>
        <p:txBody>
          <a:bodyPr rtlCol="0">
            <a:normAutofit/>
          </a:bodyPr>
          <a:lstStyle>
            <a:lvl1pPr marL="0" indent="0" algn="l" rtl="0">
              <a:spcBef>
                <a:spcPts val="0"/>
              </a:spcBef>
              <a:buNone/>
              <a:defRPr sz="1500" cap="all" spc="150" baseline="0">
                <a:solidFill>
                  <a:schemeClr val="accent1"/>
                </a:solidFill>
              </a:defRPr>
            </a:lvl1pPr>
            <a:lvl2pPr marL="342991" indent="0" algn="ctr" rtl="0">
              <a:buNone/>
              <a:defRPr>
                <a:solidFill>
                  <a:schemeClr val="tx1">
                    <a:tint val="75000"/>
                  </a:schemeClr>
                </a:solidFill>
              </a:defRPr>
            </a:lvl2pPr>
            <a:lvl3pPr marL="685983" indent="0" algn="ctr" rtl="0">
              <a:buNone/>
              <a:defRPr>
                <a:solidFill>
                  <a:schemeClr val="tx1">
                    <a:tint val="75000"/>
                  </a:schemeClr>
                </a:solidFill>
              </a:defRPr>
            </a:lvl3pPr>
            <a:lvl4pPr marL="1028974" indent="0" algn="ctr" rtl="0">
              <a:buNone/>
              <a:defRPr>
                <a:solidFill>
                  <a:schemeClr val="tx1">
                    <a:tint val="75000"/>
                  </a:schemeClr>
                </a:solidFill>
              </a:defRPr>
            </a:lvl4pPr>
            <a:lvl5pPr marL="1371966" indent="0" algn="ctr" rtl="0">
              <a:buNone/>
              <a:defRPr>
                <a:solidFill>
                  <a:schemeClr val="tx1">
                    <a:tint val="75000"/>
                  </a:schemeClr>
                </a:solidFill>
              </a:defRPr>
            </a:lvl5pPr>
            <a:lvl6pPr marL="1714957" indent="0" algn="ctr" rtl="0">
              <a:buNone/>
              <a:defRPr>
                <a:solidFill>
                  <a:schemeClr val="tx1">
                    <a:tint val="75000"/>
                  </a:schemeClr>
                </a:solidFill>
              </a:defRPr>
            </a:lvl6pPr>
            <a:lvl7pPr marL="2057949" indent="0" algn="ctr" rtl="0">
              <a:buNone/>
              <a:defRPr>
                <a:solidFill>
                  <a:schemeClr val="tx1">
                    <a:tint val="75000"/>
                  </a:schemeClr>
                </a:solidFill>
              </a:defRPr>
            </a:lvl7pPr>
            <a:lvl8pPr marL="2400940" indent="0" algn="ctr" rtl="0">
              <a:buNone/>
              <a:defRPr>
                <a:solidFill>
                  <a:schemeClr val="tx1">
                    <a:tint val="75000"/>
                  </a:schemeClr>
                </a:solidFill>
              </a:defRPr>
            </a:lvl8pPr>
            <a:lvl9pPr marL="2743932" indent="0" algn="ctr" rtl="0">
              <a:buNone/>
              <a:defRPr>
                <a:solidFill>
                  <a:schemeClr val="tx1">
                    <a:tint val="75000"/>
                  </a:schemeClr>
                </a:solidFill>
              </a:defRPr>
            </a:lvl9pPr>
          </a:lstStyle>
          <a:p>
            <a:pPr rtl="0"/>
            <a:r>
              <a:rPr lang="es-ES" noProof="0" smtClean="0"/>
              <a:t>Haga clic para modificar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07/07/2017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58596" y="381001"/>
            <a:ext cx="1143298"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142107" y="381001"/>
            <a:ext cx="5544993" cy="5638800"/>
          </a:xfrm>
        </p:spPr>
        <p:txBody>
          <a:bodyPr vert="eaVert" rtlCol="0"/>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07/07/2017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07/07/2017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4918" y="2514600"/>
            <a:ext cx="6520997" cy="2819400"/>
          </a:xfrm>
        </p:spPr>
        <p:txBody>
          <a:bodyPr rtlCol="0" anchor="b">
            <a:normAutofit/>
          </a:bodyPr>
          <a:lstStyle>
            <a:lvl1pPr algn="l" rtl="0">
              <a:lnSpc>
                <a:spcPct val="80000"/>
              </a:lnSpc>
              <a:defRPr sz="3601"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799118" y="5410201"/>
            <a:ext cx="6517197" cy="609601"/>
          </a:xfrm>
        </p:spPr>
        <p:txBody>
          <a:bodyPr rtlCol="0" anchor="t">
            <a:normAutofit/>
          </a:bodyPr>
          <a:lstStyle>
            <a:lvl1pPr marL="0" indent="0" algn="l" rtl="0">
              <a:spcBef>
                <a:spcPts val="0"/>
              </a:spcBef>
              <a:buNone/>
              <a:defRPr sz="1500" cap="all" spc="150" baseline="0">
                <a:solidFill>
                  <a:schemeClr val="accent1"/>
                </a:solidFill>
              </a:defRPr>
            </a:lvl1pPr>
            <a:lvl2pPr marL="342991" indent="0" algn="l" rtl="0">
              <a:buNone/>
              <a:defRPr sz="1350">
                <a:solidFill>
                  <a:schemeClr val="tx1">
                    <a:tint val="75000"/>
                  </a:schemeClr>
                </a:solidFill>
              </a:defRPr>
            </a:lvl2pPr>
            <a:lvl3pPr marL="685983" indent="0" algn="l" rtl="0">
              <a:buNone/>
              <a:defRPr sz="1200">
                <a:solidFill>
                  <a:schemeClr val="tx1">
                    <a:tint val="75000"/>
                  </a:schemeClr>
                </a:solidFill>
              </a:defRPr>
            </a:lvl3pPr>
            <a:lvl4pPr marL="1028974" indent="0" algn="l" rtl="0">
              <a:buNone/>
              <a:defRPr sz="1050">
                <a:solidFill>
                  <a:schemeClr val="tx1">
                    <a:tint val="75000"/>
                  </a:schemeClr>
                </a:solidFill>
              </a:defRPr>
            </a:lvl4pPr>
            <a:lvl5pPr marL="1371966" indent="0" algn="l" rtl="0">
              <a:buNone/>
              <a:defRPr sz="1050">
                <a:solidFill>
                  <a:schemeClr val="tx1">
                    <a:tint val="75000"/>
                  </a:schemeClr>
                </a:solidFill>
              </a:defRPr>
            </a:lvl5pPr>
            <a:lvl6pPr marL="1714957" indent="0" algn="l" rtl="0">
              <a:buNone/>
              <a:defRPr sz="1050">
                <a:solidFill>
                  <a:schemeClr val="tx1">
                    <a:tint val="75000"/>
                  </a:schemeClr>
                </a:solidFill>
              </a:defRPr>
            </a:lvl6pPr>
            <a:lvl7pPr marL="2057949" indent="0" algn="l" rtl="0">
              <a:buNone/>
              <a:defRPr sz="1050">
                <a:solidFill>
                  <a:schemeClr val="tx1">
                    <a:tint val="75000"/>
                  </a:schemeClr>
                </a:solidFill>
              </a:defRPr>
            </a:lvl7pPr>
            <a:lvl8pPr marL="2400940" indent="0" algn="l" rtl="0">
              <a:buNone/>
              <a:defRPr sz="1050">
                <a:solidFill>
                  <a:schemeClr val="tx1">
                    <a:tint val="75000"/>
                  </a:schemeClr>
                </a:solidFill>
              </a:defRPr>
            </a:lvl8pPr>
            <a:lvl9pPr marL="2743932" indent="0" algn="l" rtl="0">
              <a:buNone/>
              <a:defRPr sz="1050">
                <a:solidFill>
                  <a:schemeClr val="tx1">
                    <a:tint val="75000"/>
                  </a:schemeClr>
                </a:solidFill>
              </a:defRPr>
            </a:lvl9pPr>
          </a:lstStyle>
          <a:p>
            <a:pPr lvl="0" rtl="0"/>
            <a:r>
              <a:rPr lang="es-ES" noProof="0" smtClean="0"/>
              <a:t>Haga clic para modificar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07/07/2017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128880" y="1905001"/>
            <a:ext cx="3315563" cy="4114800"/>
          </a:xfrm>
        </p:spPr>
        <p:txBody>
          <a:bodyPr rtlCol="0">
            <a:normAutofit/>
          </a:bodyPr>
          <a:lstStyle>
            <a:lvl1pPr algn="l" rtl="0">
              <a:defRPr sz="1800"/>
            </a:lvl1pPr>
            <a:lvl2pPr algn="l" rtl="0">
              <a:defRPr sz="1500"/>
            </a:lvl2pPr>
            <a:lvl3pPr algn="l" rtl="0">
              <a:defRPr sz="135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4673104" y="1905001"/>
            <a:ext cx="3315563" cy="4114800"/>
          </a:xfrm>
        </p:spPr>
        <p:txBody>
          <a:bodyPr rtlCol="0">
            <a:normAutofit/>
          </a:bodyPr>
          <a:lstStyle>
            <a:lvl1pPr algn="l" rtl="0">
              <a:defRPr sz="1800"/>
            </a:lvl1pPr>
            <a:lvl2pPr algn="l" rtl="0">
              <a:defRPr sz="1500"/>
            </a:lvl2pPr>
            <a:lvl3pPr algn="l" rtl="0">
              <a:defRPr sz="135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07/07/2017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142106" y="1905000"/>
            <a:ext cx="3313277" cy="762000"/>
          </a:xfrm>
        </p:spPr>
        <p:txBody>
          <a:bodyPr rtlCol="0" anchor="ctr">
            <a:noAutofit/>
          </a:bodyPr>
          <a:lstStyle>
            <a:lvl1pPr marL="0" indent="0" algn="l" rtl="0">
              <a:spcBef>
                <a:spcPts val="0"/>
              </a:spcBef>
              <a:buNone/>
              <a:defRPr sz="1500" b="0" cap="all" spc="150" baseline="0">
                <a:solidFill>
                  <a:schemeClr val="accent1"/>
                </a:solidFill>
              </a:defRPr>
            </a:lvl1pPr>
            <a:lvl2pPr marL="342991" indent="0" algn="l" rtl="0">
              <a:buNone/>
              <a:defRPr sz="1500" b="1"/>
            </a:lvl2pPr>
            <a:lvl3pPr marL="685983" indent="0" algn="l" rtl="0">
              <a:buNone/>
              <a:defRPr sz="1350" b="1"/>
            </a:lvl3pPr>
            <a:lvl4pPr marL="1028974" indent="0" algn="l" rtl="0">
              <a:buNone/>
              <a:defRPr sz="1200" b="1"/>
            </a:lvl4pPr>
            <a:lvl5pPr marL="1371966" indent="0" algn="l" rtl="0">
              <a:buNone/>
              <a:defRPr sz="1200" b="1"/>
            </a:lvl5pPr>
            <a:lvl6pPr marL="1714957" indent="0" algn="l" rtl="0">
              <a:buNone/>
              <a:defRPr sz="1200" b="1"/>
            </a:lvl6pPr>
            <a:lvl7pPr marL="2057949" indent="0" algn="l" rtl="0">
              <a:buNone/>
              <a:defRPr sz="1200" b="1"/>
            </a:lvl7pPr>
            <a:lvl8pPr marL="2400940" indent="0" algn="l" rtl="0">
              <a:buNone/>
              <a:defRPr sz="1200" b="1"/>
            </a:lvl8pPr>
            <a:lvl9pPr marL="2743932" indent="0" algn="l" rtl="0">
              <a:buNone/>
              <a:defRPr sz="1200" b="1"/>
            </a:lvl9pPr>
          </a:lstStyle>
          <a:p>
            <a:pPr lvl="0" rtl="0"/>
            <a:r>
              <a:rPr lang="es-ES" noProof="0" smtClean="0"/>
              <a:t>Haga clic para modificar el estilo de texto del patrón</a:t>
            </a:r>
          </a:p>
        </p:txBody>
      </p:sp>
      <p:sp>
        <p:nvSpPr>
          <p:cNvPr id="4" name="Marcador de posición de contenido 3"/>
          <p:cNvSpPr>
            <a:spLocks noGrp="1"/>
          </p:cNvSpPr>
          <p:nvPr>
            <p:ph sz="half" idx="2"/>
          </p:nvPr>
        </p:nvSpPr>
        <p:spPr>
          <a:xfrm>
            <a:off x="1142106" y="2743201"/>
            <a:ext cx="3313277" cy="3276600"/>
          </a:xfrm>
        </p:spPr>
        <p:txBody>
          <a:bodyPr rtlCol="0">
            <a:normAutofit/>
          </a:bodyPr>
          <a:lstStyle>
            <a:lvl1pPr algn="l" rtl="0">
              <a:defRPr sz="1800"/>
            </a:lvl1pPr>
            <a:lvl2pPr algn="l" rtl="0">
              <a:defRPr sz="1500"/>
            </a:lvl2pPr>
            <a:lvl3pPr algn="l" rtl="0">
              <a:defRPr sz="135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4688617" y="1905000"/>
            <a:ext cx="3313277" cy="762000"/>
          </a:xfrm>
        </p:spPr>
        <p:txBody>
          <a:bodyPr rtlCol="0" anchor="ctr">
            <a:noAutofit/>
          </a:bodyPr>
          <a:lstStyle>
            <a:lvl1pPr marL="0" indent="0" algn="l" rtl="0">
              <a:spcBef>
                <a:spcPts val="0"/>
              </a:spcBef>
              <a:buNone/>
              <a:defRPr sz="1500" b="0" cap="all" spc="150" baseline="0">
                <a:solidFill>
                  <a:schemeClr val="accent1"/>
                </a:solidFill>
              </a:defRPr>
            </a:lvl1pPr>
            <a:lvl2pPr marL="342991" indent="0" algn="l" rtl="0">
              <a:buNone/>
              <a:defRPr sz="1500" b="1"/>
            </a:lvl2pPr>
            <a:lvl3pPr marL="685983" indent="0" algn="l" rtl="0">
              <a:buNone/>
              <a:defRPr sz="1350" b="1"/>
            </a:lvl3pPr>
            <a:lvl4pPr marL="1028974" indent="0" algn="l" rtl="0">
              <a:buNone/>
              <a:defRPr sz="1200" b="1"/>
            </a:lvl4pPr>
            <a:lvl5pPr marL="1371966" indent="0" algn="l" rtl="0">
              <a:buNone/>
              <a:defRPr sz="1200" b="1"/>
            </a:lvl5pPr>
            <a:lvl6pPr marL="1714957" indent="0" algn="l" rtl="0">
              <a:buNone/>
              <a:defRPr sz="1200" b="1"/>
            </a:lvl6pPr>
            <a:lvl7pPr marL="2057949" indent="0" algn="l" rtl="0">
              <a:buNone/>
              <a:defRPr sz="1200" b="1"/>
            </a:lvl7pPr>
            <a:lvl8pPr marL="2400940" indent="0" algn="l" rtl="0">
              <a:buNone/>
              <a:defRPr sz="1200" b="1"/>
            </a:lvl8pPr>
            <a:lvl9pPr marL="2743932" indent="0" algn="l" rtl="0">
              <a:buNone/>
              <a:defRPr sz="1200" b="1"/>
            </a:lvl9pPr>
          </a:lstStyle>
          <a:p>
            <a:pPr lvl="0" rtl="0"/>
            <a:r>
              <a:rPr lang="es-ES" noProof="0" smtClean="0"/>
              <a:t>Haga clic para modificar el estilo de texto del patrón</a:t>
            </a:r>
          </a:p>
        </p:txBody>
      </p:sp>
      <p:sp>
        <p:nvSpPr>
          <p:cNvPr id="6" name="Marcador de posición de contenido 5"/>
          <p:cNvSpPr>
            <a:spLocks noGrp="1"/>
          </p:cNvSpPr>
          <p:nvPr>
            <p:ph sz="quarter" idx="4"/>
          </p:nvPr>
        </p:nvSpPr>
        <p:spPr>
          <a:xfrm>
            <a:off x="4688617" y="2743201"/>
            <a:ext cx="3313277" cy="3276600"/>
          </a:xfrm>
        </p:spPr>
        <p:txBody>
          <a:bodyPr rtlCol="0">
            <a:normAutofit/>
          </a:bodyPr>
          <a:lstStyle>
            <a:lvl1pPr algn="l" rtl="0">
              <a:defRPr sz="1800"/>
            </a:lvl1pPr>
            <a:lvl2pPr algn="l" rtl="0">
              <a:defRPr sz="1500"/>
            </a:lvl2pPr>
            <a:lvl3pPr algn="l" rtl="0">
              <a:defRPr sz="135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07/07/2017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07/07/2017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07/07/2017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1910" y="1905000"/>
            <a:ext cx="2698158" cy="2667000"/>
          </a:xfrm>
        </p:spPr>
        <p:txBody>
          <a:bodyPr rtlCol="0" anchor="b">
            <a:noAutofit/>
          </a:bodyPr>
          <a:lstStyle>
            <a:lvl1pPr algn="l" rtl="0">
              <a:lnSpc>
                <a:spcPct val="90000"/>
              </a:lnSpc>
              <a:defRPr sz="2701"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3714528" y="685800"/>
            <a:ext cx="4801850" cy="5334000"/>
          </a:xfrm>
        </p:spPr>
        <p:txBody>
          <a:bodyPr rtlCol="0">
            <a:normAutofit/>
          </a:bodyPr>
          <a:lstStyle>
            <a:lvl1pPr algn="l" rtl="0">
              <a:defRPr sz="1800"/>
            </a:lvl1pPr>
            <a:lvl2pPr algn="l" rtl="0">
              <a:defRPr sz="1500"/>
            </a:lvl2pPr>
            <a:lvl3pPr algn="l" rtl="0">
              <a:defRPr sz="135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es-ES" noProof="0" smtClean="0"/>
              <a:t>Haga clic para modificar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799118" y="4648200"/>
            <a:ext cx="2686749" cy="1371600"/>
          </a:xfrm>
        </p:spPr>
        <p:txBody>
          <a:bodyPr rtlCol="0">
            <a:normAutofit/>
          </a:bodyPr>
          <a:lstStyle>
            <a:lvl1pPr marL="0" indent="0" algn="l" rtl="0">
              <a:lnSpc>
                <a:spcPct val="90000"/>
              </a:lnSpc>
              <a:spcBef>
                <a:spcPts val="900"/>
              </a:spcBef>
              <a:buNone/>
              <a:defRPr sz="1350"/>
            </a:lvl1pPr>
            <a:lvl2pPr marL="342991" indent="0" algn="l" rtl="0">
              <a:buNone/>
              <a:defRPr sz="900"/>
            </a:lvl2pPr>
            <a:lvl3pPr marL="685983" indent="0" algn="l" rtl="0">
              <a:buNone/>
              <a:defRPr sz="750"/>
            </a:lvl3pPr>
            <a:lvl4pPr marL="1028974" indent="0" algn="l" rtl="0">
              <a:buNone/>
              <a:defRPr sz="675"/>
            </a:lvl4pPr>
            <a:lvl5pPr marL="1371966" indent="0" algn="l" rtl="0">
              <a:buNone/>
              <a:defRPr sz="675"/>
            </a:lvl5pPr>
            <a:lvl6pPr marL="1714957" indent="0" algn="l" rtl="0">
              <a:buNone/>
              <a:defRPr sz="675"/>
            </a:lvl6pPr>
            <a:lvl7pPr marL="2057949" indent="0" algn="l" rtl="0">
              <a:buNone/>
              <a:defRPr sz="675"/>
            </a:lvl7pPr>
            <a:lvl8pPr marL="2400940" indent="0" algn="l" rtl="0">
              <a:buNone/>
              <a:defRPr sz="675"/>
            </a:lvl8pPr>
            <a:lvl9pPr marL="2743932" indent="0" algn="l" rtl="0">
              <a:buNone/>
              <a:defRPr sz="675"/>
            </a:lvl9pPr>
          </a:lstStyle>
          <a:p>
            <a:pPr lvl="0" rtl="0"/>
            <a:r>
              <a:rPr lang="es-ES"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07/07/2017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3714528" y="685800"/>
            <a:ext cx="4801850" cy="5334000"/>
          </a:xfrm>
          <a:solidFill>
            <a:schemeClr val="bg2"/>
          </a:solidFill>
          <a:ln w="76200">
            <a:solidFill>
              <a:schemeClr val="tx1"/>
            </a:solidFill>
            <a:miter lim="800000"/>
          </a:ln>
        </p:spPr>
        <p:txBody>
          <a:bodyPr rtlCol="0">
            <a:normAutofit/>
          </a:bodyPr>
          <a:lstStyle>
            <a:lvl1pPr marL="0" indent="0" algn="ctr" rtl="0">
              <a:buNone/>
              <a:defRPr sz="1800"/>
            </a:lvl1pPr>
            <a:lvl2pPr marL="342991" indent="0" algn="l" rtl="0">
              <a:buNone/>
              <a:defRPr sz="2101"/>
            </a:lvl2pPr>
            <a:lvl3pPr marL="685983" indent="0" algn="l" rtl="0">
              <a:buNone/>
              <a:defRPr sz="1800"/>
            </a:lvl3pPr>
            <a:lvl4pPr marL="1028974" indent="0" algn="l" rtl="0">
              <a:buNone/>
              <a:defRPr sz="1500"/>
            </a:lvl4pPr>
            <a:lvl5pPr marL="1371966" indent="0" algn="l" rtl="0">
              <a:buNone/>
              <a:defRPr sz="1500"/>
            </a:lvl5pPr>
            <a:lvl6pPr marL="1714957" indent="0" algn="l" rtl="0">
              <a:buNone/>
              <a:defRPr sz="1500"/>
            </a:lvl6pPr>
            <a:lvl7pPr marL="2057949" indent="0" algn="l" rtl="0">
              <a:buNone/>
              <a:defRPr sz="1500"/>
            </a:lvl7pPr>
            <a:lvl8pPr marL="2400940" indent="0" algn="l" rtl="0">
              <a:buNone/>
              <a:defRPr sz="1500"/>
            </a:lvl8pPr>
            <a:lvl9pPr marL="2743932" indent="0" algn="l" rtl="0">
              <a:buNone/>
              <a:defRPr sz="15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791910" y="1905000"/>
            <a:ext cx="2698158" cy="2667000"/>
          </a:xfrm>
        </p:spPr>
        <p:txBody>
          <a:bodyPr rtlCol="0" anchor="b">
            <a:normAutofit/>
          </a:bodyPr>
          <a:lstStyle>
            <a:lvl1pPr algn="l" rtl="0">
              <a:lnSpc>
                <a:spcPct val="90000"/>
              </a:lnSpc>
              <a:defRPr sz="2701"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799118" y="4648200"/>
            <a:ext cx="2686749" cy="1371600"/>
          </a:xfrm>
        </p:spPr>
        <p:txBody>
          <a:bodyPr rtlCol="0">
            <a:normAutofit/>
          </a:bodyPr>
          <a:lstStyle>
            <a:lvl1pPr marL="0" indent="0" algn="l" rtl="0">
              <a:lnSpc>
                <a:spcPct val="90000"/>
              </a:lnSpc>
              <a:spcBef>
                <a:spcPts val="900"/>
              </a:spcBef>
              <a:buNone/>
              <a:defRPr sz="1350"/>
            </a:lvl1pPr>
            <a:lvl2pPr marL="342991" indent="0" algn="l" rtl="0">
              <a:buNone/>
              <a:defRPr sz="900"/>
            </a:lvl2pPr>
            <a:lvl3pPr marL="685983" indent="0" algn="l" rtl="0">
              <a:buNone/>
              <a:defRPr sz="750"/>
            </a:lvl3pPr>
            <a:lvl4pPr marL="1028974" indent="0" algn="l" rtl="0">
              <a:buNone/>
              <a:defRPr sz="675"/>
            </a:lvl4pPr>
            <a:lvl5pPr marL="1371966" indent="0" algn="l" rtl="0">
              <a:buNone/>
              <a:defRPr sz="675"/>
            </a:lvl5pPr>
            <a:lvl6pPr marL="1714957" indent="0" algn="l" rtl="0">
              <a:buNone/>
              <a:defRPr sz="675"/>
            </a:lvl6pPr>
            <a:lvl7pPr marL="2057949" indent="0" algn="l" rtl="0">
              <a:buNone/>
              <a:defRPr sz="675"/>
            </a:lvl7pPr>
            <a:lvl8pPr marL="2400940" indent="0" algn="l" rtl="0">
              <a:buNone/>
              <a:defRPr sz="675"/>
            </a:lvl8pPr>
            <a:lvl9pPr marL="2743932" indent="0" algn="l" rtl="0">
              <a:buNone/>
              <a:defRPr sz="675"/>
            </a:lvl9pPr>
          </a:lstStyle>
          <a:p>
            <a:pPr lvl="0" rtl="0"/>
            <a:r>
              <a:rPr lang="es-ES"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07/07/2017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142108" y="381000"/>
            <a:ext cx="6859787"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6171424" y="6400800"/>
            <a:ext cx="1087325" cy="276228"/>
          </a:xfrm>
          <a:prstGeom prst="rect">
            <a:avLst/>
          </a:prstGeom>
        </p:spPr>
        <p:txBody>
          <a:bodyPr vert="horz" lIns="91440" tIns="45720" rIns="91440" bIns="45720" rtlCol="0" anchor="ctr"/>
          <a:lstStyle>
            <a:lvl1pPr algn="l" rtl="0">
              <a:defRPr sz="750">
                <a:solidFill>
                  <a:schemeClr val="tx1">
                    <a:tint val="75000"/>
                  </a:schemeClr>
                </a:solidFill>
              </a:defRPr>
            </a:lvl1pPr>
          </a:lstStyle>
          <a:p>
            <a:pPr algn="r"/>
            <a:fld id="{7170E197-1079-4777-8273-53286CD6A787}" type="datetime1">
              <a:rPr lang="es-ES" smtClean="0"/>
              <a:pPr algn="r"/>
              <a:t>07/07/2017</a:t>
            </a:fld>
            <a:endParaRPr lang="es-ES" dirty="0"/>
          </a:p>
        </p:txBody>
      </p:sp>
      <p:sp>
        <p:nvSpPr>
          <p:cNvPr id="5" name="Marcador de posición de pie de página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rtl="0">
              <a:defRPr sz="75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rtl="0">
              <a:defRPr sz="75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983" rtl="0" eaLnBrk="1" latinLnBrk="0" hangingPunct="1">
        <a:lnSpc>
          <a:spcPct val="90000"/>
        </a:lnSpc>
        <a:spcBef>
          <a:spcPct val="0"/>
        </a:spcBef>
        <a:buNone/>
        <a:defRPr sz="2701" kern="1200" spc="75" baseline="0">
          <a:solidFill>
            <a:schemeClr val="tx1"/>
          </a:solidFill>
          <a:latin typeface="+mj-lt"/>
          <a:ea typeface="+mj-ea"/>
          <a:cs typeface="+mj-cs"/>
        </a:defRPr>
      </a:lvl1pPr>
    </p:titleStyle>
    <p:body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Pabsm94/HyperPlum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200" y="1143000"/>
            <a:ext cx="7278082" cy="2895600"/>
          </a:xfrm>
        </p:spPr>
        <p:txBody>
          <a:bodyPr rtlCol="0">
            <a:normAutofit/>
          </a:bodyPr>
          <a:lstStyle/>
          <a:p>
            <a:r>
              <a:rPr lang="en-GB" sz="3200" dirty="0"/>
              <a:t>Implementation</a:t>
            </a:r>
            <a:r>
              <a:rPr lang="es-ES" sz="3200" dirty="0"/>
              <a:t> and </a:t>
            </a:r>
            <a:r>
              <a:rPr lang="en-GB" sz="3200" dirty="0" smtClean="0"/>
              <a:t>characterization</a:t>
            </a:r>
            <a:r>
              <a:rPr lang="es-ES" sz="3200" dirty="0" smtClean="0"/>
              <a:t> </a:t>
            </a:r>
            <a:r>
              <a:rPr lang="es-ES" sz="3200" dirty="0"/>
              <a:t>of </a:t>
            </a:r>
            <a:br>
              <a:rPr lang="es-ES" sz="3200" dirty="0"/>
            </a:br>
            <a:r>
              <a:rPr lang="es-ES" sz="3200" dirty="0" err="1"/>
              <a:t>an</a:t>
            </a:r>
            <a:r>
              <a:rPr lang="es-ES" sz="3200" dirty="0"/>
              <a:t> </a:t>
            </a:r>
            <a:r>
              <a:rPr lang="en-GB" sz="3200" dirty="0"/>
              <a:t>open-source</a:t>
            </a:r>
            <a:r>
              <a:rPr lang="es-ES" sz="3200" dirty="0"/>
              <a:t> plasma </a:t>
            </a:r>
            <a:r>
              <a:rPr lang="en-GB" sz="3200" dirty="0"/>
              <a:t>plume</a:t>
            </a:r>
            <a:r>
              <a:rPr lang="es-ES" sz="3200" dirty="0"/>
              <a:t> </a:t>
            </a:r>
            <a:r>
              <a:rPr lang="en-GB" sz="3200" dirty="0" smtClean="0"/>
              <a:t>code</a:t>
            </a:r>
            <a:endParaRPr lang="en-GB" sz="3200" dirty="0"/>
          </a:p>
        </p:txBody>
      </p:sp>
      <p:sp>
        <p:nvSpPr>
          <p:cNvPr id="4" name="Subtítulo 3"/>
          <p:cNvSpPr>
            <a:spLocks noGrp="1"/>
          </p:cNvSpPr>
          <p:nvPr>
            <p:ph type="subTitle" idx="1"/>
          </p:nvPr>
        </p:nvSpPr>
        <p:spPr>
          <a:xfrm>
            <a:off x="457200" y="4010696"/>
            <a:ext cx="6173808" cy="1219200"/>
          </a:xfrm>
        </p:spPr>
        <p:txBody>
          <a:bodyPr rtlCol="0"/>
          <a:lstStyle/>
          <a:p>
            <a:pPr rtl="0"/>
            <a:r>
              <a:rPr lang="en-US" dirty="0" smtClean="0"/>
              <a:t>FINAL DEGREE DISSERTATION</a:t>
            </a:r>
          </a:p>
          <a:p>
            <a:pPr rtl="0"/>
            <a:endParaRPr lang="es-ES" dirty="0"/>
          </a:p>
        </p:txBody>
      </p:sp>
      <p:sp>
        <p:nvSpPr>
          <p:cNvPr id="2" name="CuadroTexto 1"/>
          <p:cNvSpPr txBox="1"/>
          <p:nvPr/>
        </p:nvSpPr>
        <p:spPr>
          <a:xfrm>
            <a:off x="457200" y="5715000"/>
            <a:ext cx="5105400" cy="720197"/>
          </a:xfrm>
          <a:prstGeom prst="rect">
            <a:avLst/>
          </a:prstGeom>
          <a:noFill/>
        </p:spPr>
        <p:txBody>
          <a:bodyPr wrap="square" rtlCol="0">
            <a:spAutoFit/>
          </a:bodyPr>
          <a:lstStyle/>
          <a:p>
            <a:pPr defTabSz="685983">
              <a:lnSpc>
                <a:spcPct val="80000"/>
              </a:lnSpc>
              <a:spcBef>
                <a:spcPct val="0"/>
              </a:spcBef>
            </a:pPr>
            <a:r>
              <a:rPr lang="en-US" sz="2000" spc="75" dirty="0">
                <a:latin typeface="+mj-lt"/>
                <a:ea typeface="+mj-ea"/>
                <a:cs typeface="+mj-cs"/>
              </a:rPr>
              <a:t>Pablo Moreno de </a:t>
            </a:r>
            <a:r>
              <a:rPr lang="en-US" sz="2000" spc="75" dirty="0" smtClean="0">
                <a:latin typeface="+mj-lt"/>
                <a:ea typeface="+mj-ea"/>
                <a:cs typeface="+mj-cs"/>
              </a:rPr>
              <a:t>Santos</a:t>
            </a:r>
          </a:p>
          <a:p>
            <a:pPr defTabSz="685983">
              <a:lnSpc>
                <a:spcPct val="80000"/>
              </a:lnSpc>
              <a:spcBef>
                <a:spcPct val="0"/>
              </a:spcBef>
            </a:pPr>
            <a:r>
              <a:rPr lang="en-US" sz="1600" spc="75" dirty="0" smtClean="0">
                <a:latin typeface="+mj-lt"/>
                <a:ea typeface="+mj-ea"/>
                <a:cs typeface="+mj-cs"/>
              </a:rPr>
              <a:t>Tutor: Mario Merino Martinez</a:t>
            </a:r>
            <a:endParaRPr lang="en-US" sz="1600" spc="75" dirty="0">
              <a:latin typeface="+mj-lt"/>
              <a:ea typeface="+mj-ea"/>
              <a:cs typeface="+mj-cs"/>
            </a:endParaRPr>
          </a:p>
          <a:p>
            <a:r>
              <a:rPr lang="en-US" sz="1200" cap="all" spc="150" dirty="0">
                <a:solidFill>
                  <a:schemeClr val="accent1"/>
                </a:solidFill>
              </a:rPr>
              <a:t>Degree in Aerospace engineering</a:t>
            </a:r>
            <a:endParaRPr lang="en-GB" sz="1200" cap="all" spc="150" dirty="0">
              <a:solidFill>
                <a:schemeClr val="accent1"/>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ASYMPTOTIC EXPANSION METHOD</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r>
                  <a:rPr lang="en-US" dirty="0" smtClean="0"/>
                  <a:t>AEM re-initialization or marching scheme: </a:t>
                </a:r>
                <a:r>
                  <a:rPr lang="en-US" dirty="0"/>
                  <a:t>AEM integration split into steps or plume fronts</a:t>
                </a:r>
                <a:r>
                  <a:rPr lang="en-US" dirty="0" smtClean="0"/>
                  <a:t>. At every plume axial step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𝑗</m:t>
                        </m:r>
                      </m:sup>
                    </m:sSup>
                    <m:r>
                      <a:rPr lang="en-US" b="0" i="1" smtClean="0">
                        <a:latin typeface="Cambria Math" panose="02040503050406030204" pitchFamily="18" charset="0"/>
                      </a:rPr>
                      <m:t>=</m:t>
                    </m:r>
                    <m:r>
                      <a:rPr lang="en-US" b="0" i="1" smtClean="0">
                        <a:latin typeface="Cambria Math" panose="02040503050406030204" pitchFamily="18" charset="0"/>
                      </a:rPr>
                      <m:t>𝑐𝑜𝑛𝑠𝑡</m:t>
                    </m:r>
                    <m:r>
                      <a:rPr lang="en-US" b="0" i="1" smtClean="0">
                        <a:latin typeface="Cambria Math" panose="02040503050406030204" pitchFamily="18" charset="0"/>
                      </a:rPr>
                      <m:t>:</m:t>
                    </m:r>
                  </m:oMath>
                </a14:m>
                <a:endParaRPr lang="en-US" dirty="0" smtClean="0"/>
              </a:p>
              <a:p>
                <a:endParaRPr lang="en-US" dirty="0" smtClean="0"/>
              </a:p>
              <a:p>
                <a:endParaRPr lang="en-US" dirty="0"/>
              </a:p>
              <a:p>
                <a:r>
                  <a:rPr lang="en-US" dirty="0" smtClean="0"/>
                  <a:t>Step </a:t>
                </a:r>
                <a:r>
                  <a:rPr lang="en-US" dirty="0"/>
                  <a:t>plasma plume profiles (density, axial and radial velocity, </a:t>
                </a:r>
                <a:r>
                  <a:rPr lang="en-US" dirty="0" err="1"/>
                  <a:t>etc</a:t>
                </a:r>
                <a:r>
                  <a:rPr lang="en-US" dirty="0"/>
                  <a:t>) are used as initial conditions for following </a:t>
                </a:r>
                <a:r>
                  <a:rPr lang="en-US" dirty="0" smtClean="0"/>
                  <a:t>steps .</a:t>
                </a:r>
              </a:p>
              <a:p>
                <a:pPr marL="0" indent="0">
                  <a:buNone/>
                </a:pPr>
                <a:r>
                  <a:rPr lang="en-US" dirty="0" smtClean="0"/>
                  <a:t>	</a:t>
                </a:r>
              </a:p>
              <a:p>
                <a:pPr marL="0" indent="0">
                  <a:buNone/>
                </a:pPr>
                <a:endParaRPr lang="en-US" dirty="0" smtClean="0"/>
              </a:p>
              <a:p>
                <a:r>
                  <a:rPr lang="en-US" dirty="0" smtClean="0"/>
                  <a:t>Advantages: </a:t>
                </a:r>
                <a:r>
                  <a:rPr lang="en-US" dirty="0"/>
                  <a:t>No more additional higher order corrections. Increase in accuracy, wider convergence region.</a:t>
                </a:r>
                <a:endParaRPr lang="en-GB" dirty="0"/>
              </a:p>
              <a:p>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534" t="-1331" r="-1246"/>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2734287" y="2739361"/>
            <a:ext cx="3668217" cy="257419"/>
          </a:xfrm>
          <a:prstGeom prst="rect">
            <a:avLst/>
          </a:prstGeom>
        </p:spPr>
      </p:pic>
      <p:pic>
        <p:nvPicPr>
          <p:cNvPr id="5" name="Imagen 4"/>
          <p:cNvPicPr>
            <a:picLocks noChangeAspect="1"/>
          </p:cNvPicPr>
          <p:nvPr/>
        </p:nvPicPr>
        <p:blipFill>
          <a:blip r:embed="rId4"/>
          <a:stretch>
            <a:fillRect/>
          </a:stretch>
        </p:blipFill>
        <p:spPr>
          <a:xfrm>
            <a:off x="2542310" y="4290042"/>
            <a:ext cx="4069995" cy="211734"/>
          </a:xfrm>
          <a:prstGeom prst="rect">
            <a:avLst/>
          </a:prstGeom>
        </p:spPr>
      </p:pic>
    </p:spTree>
    <p:extLst>
      <p:ext uri="{BB962C8B-B14F-4D97-AF65-F5344CB8AC3E}">
        <p14:creationId xmlns:p14="http://schemas.microsoft.com/office/powerpoint/2010/main" val="391599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SELF-SIMILARITY METHOD</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2108" y="1936370"/>
                <a:ext cx="7544692" cy="4235830"/>
              </a:xfrm>
            </p:spPr>
            <p:txBody>
              <a:bodyPr>
                <a:normAutofit/>
              </a:bodyPr>
              <a:lstStyle/>
              <a:p>
                <a:r>
                  <a:rPr lang="en-US" dirty="0" smtClean="0"/>
                  <a:t>SSM based on self-similarity of plume expansions: typically </a:t>
                </a:r>
                <a:r>
                  <a:rPr lang="en-US" dirty="0"/>
                  <a:t>smooth, bell-shaped radial plasma profile, </a:t>
                </a:r>
                <a:r>
                  <a:rPr lang="en-US" dirty="0" smtClean="0"/>
                  <a:t>invariable </a:t>
                </a:r>
                <a:r>
                  <a:rPr lang="en-US" dirty="0"/>
                  <a:t>along the axial </a:t>
                </a:r>
                <a:r>
                  <a:rPr lang="en-US" dirty="0" smtClean="0"/>
                  <a:t>direction with radial broadening.</a:t>
                </a:r>
              </a:p>
              <a:p>
                <a:r>
                  <a:rPr lang="en-US" dirty="0" smtClean="0"/>
                  <a:t>Very accurate for hypersonic expansions. SSM error proportional to </a:t>
                </a:r>
                <a14:m>
                  <m:oMath xmlns:m="http://schemas.openxmlformats.org/officeDocument/2006/math">
                    <m:r>
                      <a:rPr lang="es-ES" b="0" i="1" smtClean="0">
                        <a:latin typeface="Cambria Math" panose="02040503050406030204" pitchFamily="18" charset="0"/>
                      </a:rPr>
                      <m:t>1/</m:t>
                    </m:r>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𝑀</m:t>
                        </m:r>
                      </m:e>
                      <m:sub>
                        <m:r>
                          <a:rPr lang="es-ES" b="0" i="1" smtClean="0">
                            <a:latin typeface="Cambria Math" panose="02040503050406030204" pitchFamily="18" charset="0"/>
                          </a:rPr>
                          <m:t>0</m:t>
                        </m:r>
                      </m:sub>
                      <m:sup>
                        <m:r>
                          <a:rPr lang="es-ES" b="0" i="1" smtClean="0">
                            <a:latin typeface="Cambria Math" panose="02040503050406030204" pitchFamily="18" charset="0"/>
                          </a:rPr>
                          <m:t>2</m:t>
                        </m:r>
                      </m:sup>
                    </m:sSubSup>
                  </m:oMath>
                </a14:m>
                <a:r>
                  <a:rPr lang="en-US" dirty="0" smtClean="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r>
                  <a:rPr lang="en-US" dirty="0"/>
                  <a:t>Simpler, but more restrictive than AEM due to model </a:t>
                </a:r>
                <a:r>
                  <a:rPr lang="en-US" dirty="0" smtClean="0"/>
                  <a:t>constraints.</a:t>
                </a:r>
              </a:p>
              <a:p>
                <a:pPr marL="0" indent="0">
                  <a:buNone/>
                </a:pPr>
                <a:endParaRPr lang="en-US" dirty="0"/>
              </a:p>
              <a:p>
                <a:endParaRPr lang="en-US" dirty="0" smtClean="0"/>
              </a:p>
              <a:p>
                <a:pPr marL="0" indent="0">
                  <a:buNone/>
                </a:pPr>
                <a:endParaRPr lang="en-US" dirty="0" smtClean="0"/>
              </a:p>
              <a:p>
                <a:endParaRPr lang="en-US" dirty="0" smtClean="0"/>
              </a:p>
              <a:p>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2108" y="1936370"/>
                <a:ext cx="7544692" cy="4235830"/>
              </a:xfrm>
              <a:blipFill>
                <a:blip r:embed="rId2"/>
                <a:stretch>
                  <a:fillRect l="-485" t="-1439"/>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2032553" y="3369900"/>
            <a:ext cx="1086133" cy="275843"/>
          </a:xfrm>
          <a:prstGeom prst="rect">
            <a:avLst/>
          </a:prstGeom>
        </p:spPr>
      </p:pic>
      <p:pic>
        <p:nvPicPr>
          <p:cNvPr id="5" name="Imagen 4"/>
          <p:cNvPicPr>
            <a:picLocks noChangeAspect="1"/>
          </p:cNvPicPr>
          <p:nvPr/>
        </p:nvPicPr>
        <p:blipFill>
          <a:blip r:embed="rId4"/>
          <a:stretch>
            <a:fillRect/>
          </a:stretch>
        </p:blipFill>
        <p:spPr>
          <a:xfrm>
            <a:off x="1935247" y="3862135"/>
            <a:ext cx="1280746" cy="561423"/>
          </a:xfrm>
          <a:prstGeom prst="rect">
            <a:avLst/>
          </a:prstGeom>
        </p:spPr>
      </p:pic>
      <p:sp>
        <p:nvSpPr>
          <p:cNvPr id="12" name="Flecha derecha 11"/>
          <p:cNvSpPr/>
          <p:nvPr/>
        </p:nvSpPr>
        <p:spPr>
          <a:xfrm>
            <a:off x="3479063" y="3949929"/>
            <a:ext cx="1966941" cy="298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Imagen 13"/>
          <p:cNvPicPr>
            <a:picLocks noChangeAspect="1"/>
          </p:cNvPicPr>
          <p:nvPr/>
        </p:nvPicPr>
        <p:blipFill>
          <a:blip r:embed="rId5"/>
          <a:stretch>
            <a:fillRect/>
          </a:stretch>
        </p:blipFill>
        <p:spPr>
          <a:xfrm>
            <a:off x="3959986" y="3679028"/>
            <a:ext cx="1224030" cy="220546"/>
          </a:xfrm>
          <a:prstGeom prst="rect">
            <a:avLst/>
          </a:prstGeom>
        </p:spPr>
      </p:pic>
      <p:pic>
        <p:nvPicPr>
          <p:cNvPr id="15" name="Imagen 14"/>
          <p:cNvPicPr>
            <a:picLocks noChangeAspect="1"/>
          </p:cNvPicPr>
          <p:nvPr/>
        </p:nvPicPr>
        <p:blipFill>
          <a:blip r:embed="rId6"/>
          <a:stretch>
            <a:fillRect/>
          </a:stretch>
        </p:blipFill>
        <p:spPr>
          <a:xfrm>
            <a:off x="1142108" y="4640539"/>
            <a:ext cx="2867025" cy="466725"/>
          </a:xfrm>
          <a:prstGeom prst="rect">
            <a:avLst/>
          </a:prstGeom>
        </p:spPr>
      </p:pic>
      <p:pic>
        <p:nvPicPr>
          <p:cNvPr id="17" name="Imagen 16"/>
          <p:cNvPicPr>
            <a:picLocks noChangeAspect="1"/>
          </p:cNvPicPr>
          <p:nvPr/>
        </p:nvPicPr>
        <p:blipFill>
          <a:blip r:embed="rId7"/>
          <a:stretch>
            <a:fillRect/>
          </a:stretch>
        </p:blipFill>
        <p:spPr>
          <a:xfrm>
            <a:off x="6396037" y="3507822"/>
            <a:ext cx="762000" cy="238125"/>
          </a:xfrm>
          <a:prstGeom prst="rect">
            <a:avLst/>
          </a:prstGeom>
        </p:spPr>
      </p:pic>
      <p:pic>
        <p:nvPicPr>
          <p:cNvPr id="19" name="Imagen 18"/>
          <p:cNvPicPr>
            <a:picLocks noChangeAspect="1"/>
          </p:cNvPicPr>
          <p:nvPr/>
        </p:nvPicPr>
        <p:blipFill>
          <a:blip r:embed="rId8"/>
          <a:stretch>
            <a:fillRect/>
          </a:stretch>
        </p:blipFill>
        <p:spPr>
          <a:xfrm>
            <a:off x="5695949" y="3996011"/>
            <a:ext cx="2162175" cy="504825"/>
          </a:xfrm>
          <a:prstGeom prst="rect">
            <a:avLst/>
          </a:prstGeom>
        </p:spPr>
      </p:pic>
    </p:spTree>
    <p:extLst>
      <p:ext uri="{BB962C8B-B14F-4D97-AF65-F5344CB8AC3E}">
        <p14:creationId xmlns:p14="http://schemas.microsoft.com/office/powerpoint/2010/main" val="313830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SELF-SIMILARITY METHOD</a:t>
            </a:r>
            <a:endParaRPr lang="en-GB" dirty="0"/>
          </a:p>
        </p:txBody>
      </p:sp>
      <p:sp>
        <p:nvSpPr>
          <p:cNvPr id="3" name="Marcador de contenido 2"/>
          <p:cNvSpPr>
            <a:spLocks noGrp="1"/>
          </p:cNvSpPr>
          <p:nvPr>
            <p:ph idx="1"/>
          </p:nvPr>
        </p:nvSpPr>
        <p:spPr/>
        <p:txBody>
          <a:bodyPr/>
          <a:lstStyle/>
          <a:p>
            <a:r>
              <a:rPr lang="en-US" dirty="0" smtClean="0"/>
              <a:t>SSM advantages</a:t>
            </a:r>
            <a:r>
              <a:rPr lang="en-US" dirty="0"/>
              <a:t>: algebraically </a:t>
            </a:r>
            <a:r>
              <a:rPr lang="en-US" dirty="0" smtClean="0"/>
              <a:t>simpler and more accurate than AEM in a wider region; provides important parameters with no need of further processing (ion streamlines).</a:t>
            </a:r>
          </a:p>
          <a:p>
            <a:r>
              <a:rPr lang="en-US" dirty="0" smtClean="0"/>
              <a:t>SSM disadvantages: limited </a:t>
            </a:r>
            <a:r>
              <a:rPr lang="en-US" dirty="0"/>
              <a:t>range of initial plasma profiles </a:t>
            </a:r>
            <a:r>
              <a:rPr lang="en-US" dirty="0" smtClean="0"/>
              <a:t>can be explored accurately.</a:t>
            </a:r>
          </a:p>
        </p:txBody>
      </p:sp>
      <p:pic>
        <p:nvPicPr>
          <p:cNvPr id="4" name="Imagen 3"/>
          <p:cNvPicPr>
            <a:picLocks noChangeAspect="1"/>
          </p:cNvPicPr>
          <p:nvPr/>
        </p:nvPicPr>
        <p:blipFill>
          <a:blip r:embed="rId2"/>
          <a:stretch>
            <a:fillRect/>
          </a:stretch>
        </p:blipFill>
        <p:spPr>
          <a:xfrm>
            <a:off x="2718744" y="3733800"/>
            <a:ext cx="3699304" cy="2596003"/>
          </a:xfrm>
          <a:prstGeom prst="rect">
            <a:avLst/>
          </a:prstGeom>
        </p:spPr>
      </p:pic>
    </p:spTree>
    <p:extLst>
      <p:ext uri="{BB962C8B-B14F-4D97-AF65-F5344CB8AC3E}">
        <p14:creationId xmlns:p14="http://schemas.microsoft.com/office/powerpoint/2010/main" val="27035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0"/>
            <a:ext cx="6859787" cy="1371600"/>
          </a:xfrm>
        </p:spPr>
        <p:txBody>
          <a:bodyPr/>
          <a:lstStyle/>
          <a:p>
            <a:r>
              <a:rPr lang="en-US" dirty="0" smtClean="0"/>
              <a:t>HYPERPLUME PYTHON CODE</a:t>
            </a:r>
            <a:endParaRPr lang="en-GB" dirty="0"/>
          </a:p>
        </p:txBody>
      </p:sp>
      <p:sp>
        <p:nvSpPr>
          <p:cNvPr id="3" name="Marcador de contenido 2"/>
          <p:cNvSpPr>
            <a:spLocks noGrp="1"/>
          </p:cNvSpPr>
          <p:nvPr>
            <p:ph idx="1"/>
          </p:nvPr>
        </p:nvSpPr>
        <p:spPr>
          <a:xfrm>
            <a:off x="918754" y="1600200"/>
            <a:ext cx="4572000" cy="4800600"/>
          </a:xfrm>
        </p:spPr>
        <p:txBody>
          <a:bodyPr>
            <a:noAutofit/>
          </a:bodyPr>
          <a:lstStyle/>
          <a:p>
            <a:r>
              <a:rPr lang="en-US" dirty="0"/>
              <a:t>How to implement  SSM and AEM for numerical integration: Development of </a:t>
            </a:r>
            <a:r>
              <a:rPr lang="en-US" dirty="0" err="1" smtClean="0"/>
              <a:t>HyperPlume</a:t>
            </a:r>
            <a:r>
              <a:rPr lang="en-US" dirty="0" smtClean="0"/>
              <a:t> </a:t>
            </a:r>
            <a:r>
              <a:rPr lang="en-US" dirty="0"/>
              <a:t>Open-Source Python package</a:t>
            </a:r>
            <a:r>
              <a:rPr lang="en-US" dirty="0" smtClean="0"/>
              <a:t>.</a:t>
            </a:r>
          </a:p>
          <a:p>
            <a:r>
              <a:rPr lang="en-US" dirty="0" smtClean="0"/>
              <a:t>Why Python? High level language. Easy, </a:t>
            </a:r>
            <a:r>
              <a:rPr lang="en-US" dirty="0" err="1" smtClean="0"/>
              <a:t>integrable</a:t>
            </a:r>
            <a:r>
              <a:rPr lang="en-US" dirty="0" smtClean="0"/>
              <a:t> and powerful. Open-Source programming language for Open-Source code. </a:t>
            </a:r>
            <a:endParaRPr lang="en-US" dirty="0"/>
          </a:p>
          <a:p>
            <a:r>
              <a:rPr lang="en-US" dirty="0" err="1" smtClean="0"/>
              <a:t>HyperPlume</a:t>
            </a:r>
            <a:r>
              <a:rPr lang="en-US" dirty="0" smtClean="0"/>
              <a:t> Python tool developed under Object-Oriented Programming (OOP</a:t>
            </a:r>
            <a:r>
              <a:rPr lang="en-US" dirty="0"/>
              <a:t>)  and Test Driven Design (TDD) </a:t>
            </a:r>
            <a:r>
              <a:rPr lang="en-US" dirty="0" smtClean="0"/>
              <a:t>approaches.</a:t>
            </a:r>
          </a:p>
          <a:p>
            <a:r>
              <a:rPr lang="en-US" dirty="0" smtClean="0"/>
              <a:t>OOP + TDD: </a:t>
            </a:r>
            <a:r>
              <a:rPr lang="en-US" dirty="0"/>
              <a:t>code </a:t>
            </a:r>
            <a:r>
              <a:rPr lang="en-US" dirty="0" smtClean="0"/>
              <a:t>reusability and integrity for possible revisions, fast </a:t>
            </a:r>
            <a:r>
              <a:rPr lang="en-US" dirty="0"/>
              <a:t>and easy understanding of the physics behind plume expansion processes, return plume expansion results in a concise manner.</a:t>
            </a:r>
            <a:endParaRPr lang="en-GB" dirty="0"/>
          </a:p>
          <a:p>
            <a:endParaRPr lang="en-US" dirty="0" smtClean="0"/>
          </a:p>
          <a:p>
            <a:pPr marL="1166171" lvl="8" indent="0">
              <a:buNone/>
            </a:pPr>
            <a:r>
              <a:rPr lang="en-US" dirty="0" smtClean="0"/>
              <a:t>             </a:t>
            </a:r>
          </a:p>
          <a:p>
            <a:endParaRPr lang="en-US" dirty="0" smtClean="0"/>
          </a:p>
          <a:p>
            <a:pPr marL="0" indent="0">
              <a:buNone/>
            </a:pP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04" y="2865119"/>
            <a:ext cx="1600200" cy="3111499"/>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078" y="1471322"/>
            <a:ext cx="3057253" cy="1294075"/>
          </a:xfrm>
          <a:prstGeom prst="rect">
            <a:avLst/>
          </a:prstGeom>
        </p:spPr>
      </p:pic>
    </p:spTree>
    <p:extLst>
      <p:ext uri="{BB962C8B-B14F-4D97-AF65-F5344CB8AC3E}">
        <p14:creationId xmlns:p14="http://schemas.microsoft.com/office/powerpoint/2010/main" val="145154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34899" y="856580"/>
            <a:ext cx="6859787" cy="1028968"/>
          </a:xfrm>
        </p:spPr>
        <p:txBody>
          <a:bodyPr/>
          <a:lstStyle/>
          <a:p>
            <a:r>
              <a:rPr lang="en-US" dirty="0"/>
              <a:t>HYPERPLUME PYTHON CODE</a:t>
            </a:r>
            <a:endParaRPr lang="en-GB" dirty="0"/>
          </a:p>
        </p:txBody>
      </p:sp>
      <p:sp>
        <p:nvSpPr>
          <p:cNvPr id="3" name="Marcador de contenido 2"/>
          <p:cNvSpPr>
            <a:spLocks noGrp="1"/>
          </p:cNvSpPr>
          <p:nvPr>
            <p:ph idx="1"/>
          </p:nvPr>
        </p:nvSpPr>
        <p:spPr>
          <a:xfrm>
            <a:off x="1130487" y="2114208"/>
            <a:ext cx="4127313" cy="3086905"/>
          </a:xfrm>
        </p:spPr>
        <p:txBody>
          <a:bodyPr>
            <a:normAutofit lnSpcReduction="10000"/>
          </a:bodyPr>
          <a:lstStyle/>
          <a:p>
            <a:r>
              <a:rPr lang="en-US" dirty="0" err="1" smtClean="0"/>
              <a:t>Hyperplume</a:t>
            </a:r>
            <a:r>
              <a:rPr lang="en-US" dirty="0" smtClean="0"/>
              <a:t> Python package released in GitHub Repository.</a:t>
            </a:r>
          </a:p>
          <a:p>
            <a:r>
              <a:rPr lang="en-US" dirty="0" smtClean="0"/>
              <a:t>What is GitHub</a:t>
            </a:r>
            <a:r>
              <a:rPr lang="en-US" dirty="0"/>
              <a:t>: web hub for repositories, where all the contents of a particular project are safely stored and </a:t>
            </a:r>
            <a:r>
              <a:rPr lang="en-US" dirty="0" smtClean="0"/>
              <a:t>versioned. </a:t>
            </a:r>
          </a:p>
          <a:p>
            <a:r>
              <a:rPr lang="en-US" dirty="0" smtClean="0"/>
              <a:t>Code released publicly to academic a non-scholar community. Protect authorship with license and DOI.</a:t>
            </a:r>
          </a:p>
          <a:p>
            <a:r>
              <a:rPr lang="en-US" dirty="0" smtClean="0">
                <a:hlinkClick r:id="rId2"/>
              </a:rPr>
              <a:t>https://github.com/Pabsm94/HyperPlume</a:t>
            </a:r>
            <a:endParaRPr lang="en-US" dirty="0" smtClean="0"/>
          </a:p>
          <a:p>
            <a:pPr marL="0" indent="0">
              <a:buNone/>
            </a:pPr>
            <a:endParaRPr lang="en-US" dirty="0" smtClean="0"/>
          </a:p>
          <a:p>
            <a:endParaRPr lang="en-GB"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2172716"/>
            <a:ext cx="3200400" cy="2804606"/>
          </a:xfrm>
          <a:prstGeom prst="rect">
            <a:avLst/>
          </a:prstGeom>
        </p:spPr>
      </p:pic>
    </p:spTree>
    <p:extLst>
      <p:ext uri="{BB962C8B-B14F-4D97-AF65-F5344CB8AC3E}">
        <p14:creationId xmlns:p14="http://schemas.microsoft.com/office/powerpoint/2010/main" val="355188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HYPERPLUME PYTHON CODE</a:t>
            </a:r>
            <a:endParaRPr lang="en-GB" dirty="0"/>
          </a:p>
        </p:txBody>
      </p:sp>
      <p:sp>
        <p:nvSpPr>
          <p:cNvPr id="3" name="Marcador de contenido 2"/>
          <p:cNvSpPr>
            <a:spLocks noGrp="1"/>
          </p:cNvSpPr>
          <p:nvPr>
            <p:ph idx="1"/>
          </p:nvPr>
        </p:nvSpPr>
        <p:spPr/>
        <p:txBody>
          <a:bodyPr/>
          <a:lstStyle/>
          <a:p>
            <a:r>
              <a:rPr lang="en-US" dirty="0"/>
              <a:t>Python </a:t>
            </a:r>
            <a:r>
              <a:rPr lang="en-US" dirty="0" smtClean="0"/>
              <a:t>additional tools allow </a:t>
            </a:r>
            <a:r>
              <a:rPr lang="en-US" dirty="0"/>
              <a:t>quick documentation of the code. Sphinx adds value to the documentation. More interactive and readable</a:t>
            </a:r>
            <a:r>
              <a:rPr lang="en-US" dirty="0" smtClean="0"/>
              <a:t>. Multiple documentation output formats: PDF, HTML, etc.</a:t>
            </a:r>
            <a:endParaRPr lang="en-US" dirty="0"/>
          </a:p>
          <a:p>
            <a:endParaRPr lang="en-GB"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2971800"/>
            <a:ext cx="4098071" cy="2819400"/>
          </a:xfrm>
          <a:prstGeom prst="rect">
            <a:avLst/>
          </a:prstGeom>
        </p:spPr>
      </p:pic>
    </p:spTree>
    <p:extLst>
      <p:ext uri="{BB962C8B-B14F-4D97-AF65-F5344CB8AC3E}">
        <p14:creationId xmlns:p14="http://schemas.microsoft.com/office/powerpoint/2010/main" val="253266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CHARACTERIZATION OF PLUMES WITH HYPERPLUME</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53763" y="1890443"/>
                <a:ext cx="6790966" cy="483502"/>
              </a:xfrm>
            </p:spPr>
            <p:txBody>
              <a:bodyPr>
                <a:normAutofit fontScale="92500" lnSpcReduction="20000"/>
              </a:bodyPr>
              <a:lstStyle/>
              <a:p>
                <a:r>
                  <a:rPr lang="en-US" dirty="0" smtClean="0"/>
                  <a:t>AEM results: Influence of </a:t>
                </a:r>
                <a:r>
                  <a:rPr lang="el-GR" dirty="0" smtClean="0"/>
                  <a:t>γ</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0</m:t>
                        </m:r>
                      </m:sub>
                    </m:sSub>
                  </m:oMath>
                </a14:m>
                <a:r>
                  <a:rPr lang="en-US" dirty="0" smtClean="0"/>
                  <a:t> in plume variables and convergence region.</a:t>
                </a:r>
              </a:p>
              <a:p>
                <a:endParaRPr lang="en-US" dirty="0" smtClean="0"/>
              </a:p>
              <a:p>
                <a:pPr marL="0" indent="0">
                  <a:buNone/>
                </a:pPr>
                <a:endParaRPr lang="en-US" dirty="0" smtClean="0"/>
              </a:p>
              <a:p>
                <a:endParaRPr lang="en-US" dirty="0"/>
              </a:p>
              <a:p>
                <a:endParaRPr lang="en-US" dirty="0" smtClean="0"/>
              </a:p>
              <a:p>
                <a:endParaRPr lang="en-US" dirty="0"/>
              </a:p>
              <a:p>
                <a:endParaRPr lang="en-US" dirty="0"/>
              </a:p>
              <a:p>
                <a:endParaRPr lang="en-US"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53763" y="1890443"/>
                <a:ext cx="6790966" cy="483502"/>
              </a:xfrm>
              <a:blipFill>
                <a:blip r:embed="rId2"/>
                <a:stretch>
                  <a:fillRect l="-449" t="-17722" b="-13924"/>
                </a:stretch>
              </a:blipFill>
            </p:spPr>
            <p:txBody>
              <a:bodyPr/>
              <a:lstStyle/>
              <a:p>
                <a:r>
                  <a:rPr lang="en-GB">
                    <a:noFill/>
                  </a:rPr>
                  <a:t> </a:t>
                </a:r>
              </a:p>
            </p:txBody>
          </p:sp>
        </mc:Fallback>
      </mc:AlternateContent>
      <p:pic>
        <p:nvPicPr>
          <p:cNvPr id="2050" name="Picture 2" descr="https://writelatex.s3.amazonaws.com/nbpfvqhssdkk/uploads/4776/113105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17" y="2511788"/>
            <a:ext cx="2726871" cy="18179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ritelatex.s3.amazonaws.com/nbpfvqhssdkk/uploads/4780/1131336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24" y="4690342"/>
            <a:ext cx="2743200" cy="18331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ritelatex.s3.amazonaws.com/nbpfvqhssdkk/uploads/5330/1143129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051" y="4690342"/>
            <a:ext cx="2749654" cy="1833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p:cNvSpPr txBox="1"/>
              <p:nvPr/>
            </p:nvSpPr>
            <p:spPr>
              <a:xfrm>
                <a:off x="6482532" y="3276600"/>
                <a:ext cx="2343760" cy="2800767"/>
              </a:xfrm>
              <a:prstGeom prst="rect">
                <a:avLst/>
              </a:prstGeom>
              <a:noFill/>
            </p:spPr>
            <p:txBody>
              <a:bodyPr wrap="square" rtlCol="0">
                <a:spAutoFit/>
              </a:bodyPr>
              <a:lstStyle/>
              <a:p>
                <a:r>
                  <a:rPr lang="en-US" sz="1600" dirty="0"/>
                  <a:t>Findings: </a:t>
                </a:r>
                <a:endParaRPr lang="en-US" sz="1600" dirty="0" smtClean="0"/>
              </a:p>
              <a:p>
                <a:pPr marL="285750" indent="-285750">
                  <a:buFont typeface="Arial" panose="020B0604020202020204" pitchFamily="34" charset="0"/>
                  <a:buChar char="•"/>
                </a:pPr>
                <a:r>
                  <a:rPr lang="en-US" sz="1600" dirty="0" smtClean="0"/>
                  <a:t>AEM higher order corrections diverge radially and axially downstream. </a:t>
                </a:r>
              </a:p>
              <a:p>
                <a:pPr marL="285750" indent="-285750">
                  <a:buFont typeface="Arial" panose="020B0604020202020204" pitchFamily="34" charset="0"/>
                  <a:buChar char="•"/>
                </a:pPr>
                <a:r>
                  <a:rPr lang="en-GB" sz="1600" dirty="0" smtClean="0"/>
                  <a:t>Accuracy increases with larger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0</m:t>
                        </m:r>
                      </m:sub>
                    </m:sSub>
                  </m:oMath>
                </a14:m>
                <a:r>
                  <a:rPr lang="en-GB" sz="1600" dirty="0" smtClean="0"/>
                  <a:t> and </a:t>
                </a:r>
                <a:r>
                  <a:rPr lang="el-GR" sz="1600" dirty="0"/>
                  <a:t>γ</a:t>
                </a:r>
                <a:r>
                  <a:rPr lang="en-GB" sz="1600" dirty="0" smtClean="0"/>
                  <a:t> . </a:t>
                </a:r>
              </a:p>
              <a:p>
                <a:pPr marL="285750" indent="-285750">
                  <a:buFont typeface="Arial" panose="020B0604020202020204" pitchFamily="34" charset="0"/>
                  <a:buChar char="•"/>
                </a:pPr>
                <a:r>
                  <a:rPr lang="en-GB" sz="1600" dirty="0" smtClean="0"/>
                  <a:t>Convergence </a:t>
                </a:r>
                <a:r>
                  <a:rPr lang="en-GB" sz="1600" dirty="0"/>
                  <a:t>region of the model and accuracy increase with higher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0</m:t>
                        </m:r>
                      </m:sub>
                    </m:sSub>
                  </m:oMath>
                </a14:m>
                <a:r>
                  <a:rPr lang="en-GB" sz="1600" dirty="0"/>
                  <a:t>. </a:t>
                </a:r>
              </a:p>
            </p:txBody>
          </p:sp>
        </mc:Choice>
        <mc:Fallback xmlns="">
          <p:sp>
            <p:nvSpPr>
              <p:cNvPr id="4" name="CuadroTexto 3"/>
              <p:cNvSpPr txBox="1">
                <a:spLocks noRot="1" noChangeAspect="1" noMove="1" noResize="1" noEditPoints="1" noAdjustHandles="1" noChangeArrowheads="1" noChangeShapeType="1" noTextEdit="1"/>
              </p:cNvSpPr>
              <p:nvPr/>
            </p:nvSpPr>
            <p:spPr>
              <a:xfrm>
                <a:off x="6482532" y="3276600"/>
                <a:ext cx="2343760" cy="2800767"/>
              </a:xfrm>
              <a:prstGeom prst="rect">
                <a:avLst/>
              </a:prstGeom>
              <a:blipFill>
                <a:blip r:embed="rId6"/>
                <a:stretch>
                  <a:fillRect l="-1299" t="-654" b="-1743"/>
                </a:stretch>
              </a:blipFill>
            </p:spPr>
            <p:txBody>
              <a:bodyPr/>
              <a:lstStyle/>
              <a:p>
                <a:r>
                  <a:rPr lang="en-GB">
                    <a:noFill/>
                  </a:rPr>
                  <a:t> </a:t>
                </a:r>
              </a:p>
            </p:txBody>
          </p:sp>
        </mc:Fallback>
      </mc:AlternateContent>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2906" y="2511788"/>
            <a:ext cx="2732736" cy="1817915"/>
          </a:xfrm>
          <a:prstGeom prst="rect">
            <a:avLst/>
          </a:prstGeom>
        </p:spPr>
      </p:pic>
    </p:spTree>
    <p:extLst>
      <p:ext uri="{BB962C8B-B14F-4D97-AF65-F5344CB8AC3E}">
        <p14:creationId xmlns:p14="http://schemas.microsoft.com/office/powerpoint/2010/main" val="39249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CHARACTERIZATION OF PLUMES WITH HYPERPLUME</a:t>
            </a:r>
            <a:endParaRPr lang="en-GB" dirty="0"/>
          </a:p>
        </p:txBody>
      </p:sp>
      <p:sp>
        <p:nvSpPr>
          <p:cNvPr id="3" name="Marcador de contenido 2"/>
          <p:cNvSpPr>
            <a:spLocks noGrp="1"/>
          </p:cNvSpPr>
          <p:nvPr>
            <p:ph idx="1"/>
          </p:nvPr>
        </p:nvSpPr>
        <p:spPr>
          <a:xfrm>
            <a:off x="1142108" y="2285702"/>
            <a:ext cx="6852578" cy="628815"/>
          </a:xfrm>
        </p:spPr>
        <p:txBody>
          <a:bodyPr>
            <a:normAutofit/>
          </a:bodyPr>
          <a:lstStyle/>
          <a:p>
            <a:r>
              <a:rPr lang="en-US" dirty="0"/>
              <a:t>Further accuracy gains are achieved with a AEM re-initialization </a:t>
            </a:r>
            <a:r>
              <a:rPr lang="en-US" dirty="0" smtClean="0"/>
              <a:t>approach:</a:t>
            </a:r>
          </a:p>
        </p:txBody>
      </p:sp>
      <p:pic>
        <p:nvPicPr>
          <p:cNvPr id="3074" name="Picture 2" descr="https://writelatex.s3.amazonaws.com/nbpfvqhssdkk/uploads/9631/1284777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196" y="2743022"/>
            <a:ext cx="2450408" cy="17896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ritelatex.s3.amazonaws.com/nbpfvqhssdkk/uploads/9631/1284777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745974"/>
            <a:ext cx="2577352" cy="17866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ritelatex.s3.amazonaws.com/nbpfvqhssdkk/uploads/9631/12847773/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195" y="4832722"/>
            <a:ext cx="2466417" cy="16442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ritelatex.s3.amazonaws.com/nbpfvqhssdkk/uploads/9631/1284777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832722"/>
            <a:ext cx="2593372" cy="16442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p:cNvSpPr txBox="1"/>
              <p:nvPr/>
            </p:nvSpPr>
            <p:spPr>
              <a:xfrm>
                <a:off x="1100459" y="3136722"/>
                <a:ext cx="2315180" cy="3293209"/>
              </a:xfrm>
              <a:prstGeom prst="rect">
                <a:avLst/>
              </a:prstGeom>
              <a:noFill/>
            </p:spPr>
            <p:txBody>
              <a:bodyPr wrap="square" rtlCol="0">
                <a:spAutoFit/>
              </a:bodyPr>
              <a:lstStyle/>
              <a:p>
                <a:r>
                  <a:rPr lang="en-US" sz="1600" dirty="0" smtClean="0"/>
                  <a:t>Findings:</a:t>
                </a:r>
              </a:p>
              <a:p>
                <a:pPr marL="285750" indent="-285750">
                  <a:buFont typeface="Arial" panose="020B0604020202020204" pitchFamily="34" charset="0"/>
                  <a:buChar char="•"/>
                </a:pPr>
                <a:r>
                  <a:rPr lang="en-US" sz="1600" dirty="0" smtClean="0"/>
                  <a:t>Greater </a:t>
                </a:r>
                <a:r>
                  <a:rPr lang="en-US" sz="1600" dirty="0"/>
                  <a:t>accuracy of results especially downstream. </a:t>
                </a:r>
                <a:endParaRPr lang="en-US" sz="1600" dirty="0" smtClean="0"/>
              </a:p>
              <a:p>
                <a:pPr marL="285750" indent="-285750">
                  <a:buFont typeface="Arial" panose="020B0604020202020204" pitchFamily="34" charset="0"/>
                  <a:buChar char="•"/>
                </a:pPr>
                <a:r>
                  <a:rPr lang="en-US" sz="1600" dirty="0"/>
                  <a:t>Difference between simple approach and marching scheme accentuates </a:t>
                </a:r>
                <a:r>
                  <a:rPr lang="en-US" sz="1600" dirty="0" smtClean="0"/>
                  <a:t>in </a:t>
                </a:r>
                <a:r>
                  <a:rPr lang="en-US" sz="1600" dirty="0"/>
                  <a:t>critical plume expansion cases , when </a:t>
                </a:r>
                <a:r>
                  <a:rPr lang="el-GR" sz="1600" dirty="0"/>
                  <a:t>γ</a:t>
                </a:r>
                <a:r>
                  <a:rPr lang="en-US" sz="1600" dirty="0"/>
                  <a:t> = 1 and low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ea typeface="Cambria Math" panose="02040503050406030204" pitchFamily="18" charset="0"/>
                          </a:rPr>
                          <m:t>0</m:t>
                        </m:r>
                      </m:sub>
                    </m:sSub>
                  </m:oMath>
                </a14:m>
                <a:r>
                  <a:rPr lang="en-US" sz="1600" dirty="0"/>
                  <a:t>.</a:t>
                </a:r>
              </a:p>
              <a:p>
                <a:endParaRPr lang="en-US" sz="1600" dirty="0"/>
              </a:p>
              <a:p>
                <a:endParaRPr lang="en-US" sz="16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1100459" y="3136722"/>
                <a:ext cx="2315180" cy="3293209"/>
              </a:xfrm>
              <a:prstGeom prst="rect">
                <a:avLst/>
              </a:prstGeom>
              <a:blipFill>
                <a:blip r:embed="rId6"/>
                <a:stretch>
                  <a:fillRect l="-1583" t="-556" r="-2639"/>
                </a:stretch>
              </a:blipFill>
            </p:spPr>
            <p:txBody>
              <a:bodyPr/>
              <a:lstStyle/>
              <a:p>
                <a:r>
                  <a:rPr lang="en-GB">
                    <a:noFill/>
                  </a:rPr>
                  <a:t> </a:t>
                </a:r>
              </a:p>
            </p:txBody>
          </p:sp>
        </mc:Fallback>
      </mc:AlternateContent>
    </p:spTree>
    <p:extLst>
      <p:ext uri="{BB962C8B-B14F-4D97-AF65-F5344CB8AC3E}">
        <p14:creationId xmlns:p14="http://schemas.microsoft.com/office/powerpoint/2010/main" val="199546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CHARACTERIZATION OF PLUMES WITH HYPERPLUME</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n-US" dirty="0" smtClean="0"/>
                  <a:t>SSM results: </a:t>
                </a:r>
                <a:r>
                  <a:rPr lang="en-US" dirty="0"/>
                  <a:t>Influence of </a:t>
                </a:r>
                <a:r>
                  <a:rPr lang="el-GR" dirty="0"/>
                  <a:t>γ</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0</m:t>
                        </m:r>
                      </m:sub>
                    </m:sSub>
                  </m:oMath>
                </a14:m>
                <a:r>
                  <a:rPr lang="en-US" dirty="0"/>
                  <a:t> in plume variables </a:t>
                </a:r>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534" t="-1331"/>
                </a:stretch>
              </a:blipFill>
            </p:spPr>
            <p:txBody>
              <a:bodyPr/>
              <a:lstStyle/>
              <a:p>
                <a:r>
                  <a:rPr lang="en-GB">
                    <a:noFill/>
                  </a:rPr>
                  <a:t> </a:t>
                </a:r>
              </a:p>
            </p:txBody>
          </p:sp>
        </mc:Fallback>
      </mc:AlternateContent>
      <p:pic>
        <p:nvPicPr>
          <p:cNvPr id="4098" name="Picture 2" descr="https://writelatex.s3.amazonaws.com/nbpfvqhssdkk/uploads/4774/113004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381058"/>
            <a:ext cx="2612725" cy="18276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ritelatex.s3.amazonaws.com/nbpfvqhssdkk/uploads/4774/1130044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241" y="2381058"/>
            <a:ext cx="2612725" cy="18276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ritelatex.s3.amazonaws.com/nbpfvqhssdkk/uploads/5065/1136379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518272"/>
            <a:ext cx="2615096" cy="17433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writelatex.s3.amazonaws.com/nbpfvqhssdkk/uploads/4787/11333272/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241" y="4518273"/>
            <a:ext cx="2624334" cy="17433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p:cNvSpPr txBox="1"/>
              <p:nvPr/>
            </p:nvSpPr>
            <p:spPr>
              <a:xfrm>
                <a:off x="548618" y="3124200"/>
                <a:ext cx="2576024" cy="2554545"/>
              </a:xfrm>
              <a:prstGeom prst="rect">
                <a:avLst/>
              </a:prstGeom>
              <a:noFill/>
            </p:spPr>
            <p:txBody>
              <a:bodyPr wrap="square" rtlCol="0">
                <a:spAutoFit/>
              </a:bodyPr>
              <a:lstStyle/>
              <a:p>
                <a:r>
                  <a:rPr lang="en-US" sz="1600" dirty="0" smtClean="0"/>
                  <a:t>Findings: </a:t>
                </a:r>
              </a:p>
              <a:p>
                <a:pPr marL="285750" indent="-285750">
                  <a:buFont typeface="Arial" panose="020B0604020202020204" pitchFamily="34" charset="0"/>
                  <a:buChar char="•"/>
                </a:pPr>
                <a:r>
                  <a:rPr lang="en-US" sz="1600" dirty="0" smtClean="0"/>
                  <a:t>More accurate results with increasing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𝑀</m:t>
                        </m:r>
                      </m:e>
                      <m:sub>
                        <m:r>
                          <a:rPr lang="es-ES" sz="1600" b="0" i="1" smtClean="0">
                            <a:latin typeface="Cambria Math" panose="02040503050406030204" pitchFamily="18" charset="0"/>
                          </a:rPr>
                          <m:t>0</m:t>
                        </m:r>
                      </m:sub>
                    </m:sSub>
                  </m:oMath>
                </a14:m>
                <a:r>
                  <a:rPr lang="en-US" sz="1600" dirty="0" smtClean="0"/>
                  <a:t>.</a:t>
                </a:r>
              </a:p>
              <a:p>
                <a:pPr marL="285750" indent="-285750">
                  <a:buFont typeface="Arial" panose="020B0604020202020204" pitchFamily="34" charset="0"/>
                  <a:buChar char="•"/>
                </a:pPr>
                <a14:m>
                  <m:oMath xmlns:m="http://schemas.openxmlformats.org/officeDocument/2006/math">
                    <m:sSub>
                      <m:sSubPr>
                        <m:ctrlPr>
                          <a:rPr lang="es-E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𝛼</m:t>
                        </m:r>
                      </m:e>
                      <m:sub>
                        <m:r>
                          <a:rPr lang="es-ES" sz="1600" b="0" i="1" smtClean="0">
                            <a:latin typeface="Cambria Math" panose="02040503050406030204" pitchFamily="18" charset="0"/>
                            <a:ea typeface="Cambria Math" panose="02040503050406030204" pitchFamily="18" charset="0"/>
                          </a:rPr>
                          <m:t>0</m:t>
                        </m:r>
                      </m:sub>
                    </m:sSub>
                  </m:oMath>
                </a14:m>
                <a:r>
                  <a:rPr lang="en-US" sz="1600" dirty="0" smtClean="0"/>
                  <a:t>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𝛾</m:t>
                    </m:r>
                  </m:oMath>
                </a14:m>
                <a:r>
                  <a:rPr lang="en-US" sz="1600" dirty="0" smtClean="0"/>
                  <a:t> influence SSM results slightly. Accuracy increases with lower divergence angle and higher </a:t>
                </a:r>
                <a14:m>
                  <m:oMath xmlns:m="http://schemas.openxmlformats.org/officeDocument/2006/math">
                    <m:r>
                      <a:rPr lang="en-US" sz="1600" i="1">
                        <a:latin typeface="Cambria Math" panose="02040503050406030204" pitchFamily="18" charset="0"/>
                        <a:ea typeface="Cambria Math" panose="02040503050406030204" pitchFamily="18" charset="0"/>
                      </a:rPr>
                      <m:t>𝛾</m:t>
                    </m:r>
                  </m:oMath>
                </a14:m>
                <a:r>
                  <a:rPr lang="en-US" sz="1600" dirty="0" smtClean="0"/>
                  <a: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548618" y="3124200"/>
                <a:ext cx="2576024" cy="2554545"/>
              </a:xfrm>
              <a:prstGeom prst="rect">
                <a:avLst/>
              </a:prstGeom>
              <a:blipFill>
                <a:blip r:embed="rId7"/>
                <a:stretch>
                  <a:fillRect l="-1418" t="-716" r="-236"/>
                </a:stretch>
              </a:blipFill>
            </p:spPr>
            <p:txBody>
              <a:bodyPr/>
              <a:lstStyle/>
              <a:p>
                <a:r>
                  <a:rPr lang="en-GB">
                    <a:noFill/>
                  </a:rPr>
                  <a:t> </a:t>
                </a:r>
              </a:p>
            </p:txBody>
          </p:sp>
        </mc:Fallback>
      </mc:AlternateContent>
    </p:spTree>
    <p:extLst>
      <p:ext uri="{BB962C8B-B14F-4D97-AF65-F5344CB8AC3E}">
        <p14:creationId xmlns:p14="http://schemas.microsoft.com/office/powerpoint/2010/main" val="6882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CHARACTERIZATION OF PLUMES WITH HYPERPLUME</a:t>
            </a:r>
            <a:endParaRPr lang="en-GB" dirty="0"/>
          </a:p>
        </p:txBody>
      </p:sp>
      <p:sp>
        <p:nvSpPr>
          <p:cNvPr id="3" name="Marcador de contenido 2"/>
          <p:cNvSpPr>
            <a:spLocks noGrp="1"/>
          </p:cNvSpPr>
          <p:nvPr>
            <p:ph idx="1"/>
          </p:nvPr>
        </p:nvSpPr>
        <p:spPr>
          <a:xfrm>
            <a:off x="1149736" y="2276998"/>
            <a:ext cx="6852578" cy="3086905"/>
          </a:xfrm>
        </p:spPr>
        <p:txBody>
          <a:bodyPr/>
          <a:lstStyle/>
          <a:p>
            <a:r>
              <a:rPr lang="en-US" dirty="0" smtClean="0"/>
              <a:t>Comparison between AEM (no re-initialization) and SSM plume:</a:t>
            </a:r>
          </a:p>
          <a:p>
            <a:endParaRPr lang="en-US" dirty="0"/>
          </a:p>
          <a:p>
            <a:endParaRPr lang="en-US" dirty="0" smtClean="0"/>
          </a:p>
          <a:p>
            <a:endParaRPr lang="en-US" dirty="0"/>
          </a:p>
          <a:p>
            <a:pPr marL="0" indent="0">
              <a:buNone/>
            </a:pPr>
            <a:endParaRPr lang="en-US" dirty="0" smtClean="0"/>
          </a:p>
        </p:txBody>
      </p:sp>
      <p:pic>
        <p:nvPicPr>
          <p:cNvPr id="5122" name="Picture 2" descr="https://writelatex.s3.amazonaws.com/nbpfvqhssdkk/uploads/9631/1284777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69" y="2712541"/>
            <a:ext cx="2673531" cy="17823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ritelatex.s3.amazonaws.com/nbpfvqhssdkk/uploads/9631/1284777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12542"/>
            <a:ext cx="26670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ritelatex.s3.amazonaws.com/nbpfvqhssdkk/uploads/10533/1286919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69" y="4800599"/>
            <a:ext cx="2673531" cy="178235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ritelatex.s3.amazonaws.com/nbpfvqhssdkk/uploads/10533/1286919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800598"/>
            <a:ext cx="2673533" cy="17823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uadroTexto 7"/>
              <p:cNvSpPr txBox="1"/>
              <p:nvPr/>
            </p:nvSpPr>
            <p:spPr>
              <a:xfrm>
                <a:off x="6331133" y="2725604"/>
                <a:ext cx="2576024" cy="4524315"/>
              </a:xfrm>
              <a:prstGeom prst="rect">
                <a:avLst/>
              </a:prstGeom>
              <a:noFill/>
            </p:spPr>
            <p:txBody>
              <a:bodyPr wrap="square" rtlCol="0">
                <a:spAutoFit/>
              </a:bodyPr>
              <a:lstStyle/>
              <a:p>
                <a:r>
                  <a:rPr lang="en-US" sz="1600" dirty="0" smtClean="0"/>
                  <a:t>Findings: </a:t>
                </a:r>
              </a:p>
              <a:p>
                <a:pPr marL="285750" indent="-285750">
                  <a:buFont typeface="Arial" panose="020B0604020202020204" pitchFamily="34" charset="0"/>
                  <a:buChar char="•"/>
                </a:pPr>
                <a:r>
                  <a:rPr lang="en-US" sz="1600" dirty="0" smtClean="0"/>
                  <a:t>AEM better suited at short distances; SSM more accurate further downstream.</a:t>
                </a:r>
              </a:p>
              <a:p>
                <a:pPr marL="285750" indent="-285750">
                  <a:buFont typeface="Arial" panose="020B0604020202020204" pitchFamily="34" charset="0"/>
                  <a:buChar char="•"/>
                </a:pPr>
                <a:r>
                  <a:rPr lang="en-US" sz="1600" dirty="0" smtClean="0"/>
                  <a:t>Both methods are comparable above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𝑀</m:t>
                        </m:r>
                      </m:e>
                      <m:sub>
                        <m:r>
                          <a:rPr lang="es-ES" sz="1600" b="0" i="1" smtClean="0">
                            <a:latin typeface="Cambria Math" panose="02040503050406030204" pitchFamily="18" charset="0"/>
                          </a:rPr>
                          <m:t>0</m:t>
                        </m:r>
                      </m:sub>
                    </m:sSub>
                    <m:r>
                      <a:rPr lang="es-ES" sz="1600" b="0" i="1" smtClean="0">
                        <a:latin typeface="Cambria Math" panose="02040503050406030204" pitchFamily="18" charset="0"/>
                      </a:rPr>
                      <m:t>≫25,30</m:t>
                    </m:r>
                  </m:oMath>
                </a14:m>
                <a:r>
                  <a:rPr lang="en-US" sz="1600" dirty="0" smtClean="0"/>
                  <a:t>.</a:t>
                </a:r>
              </a:p>
              <a:p>
                <a:pPr marL="285750" indent="-285750">
                  <a:buFont typeface="Arial" panose="020B0604020202020204" pitchFamily="34" charset="0"/>
                  <a:buChar char="•"/>
                </a:pPr>
                <a:r>
                  <a:rPr lang="en-US" sz="1600" dirty="0" smtClean="0"/>
                  <a:t>SSM results are more accurate along plume axis, regardless of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𝑀</m:t>
                        </m:r>
                      </m:e>
                      <m:sub>
                        <m:r>
                          <a:rPr lang="es-ES" sz="1600" b="0" i="1" smtClean="0">
                            <a:latin typeface="Cambria Math" panose="02040503050406030204" pitchFamily="18" charset="0"/>
                          </a:rPr>
                          <m:t>0</m:t>
                        </m:r>
                      </m:sub>
                    </m:sSub>
                  </m:oMath>
                </a14:m>
                <a:r>
                  <a:rPr lang="en-US" sz="1600" dirty="0" smtClean="0"/>
                  <a:t>.</a:t>
                </a:r>
              </a:p>
              <a:p>
                <a:pPr marL="285750" indent="-285750">
                  <a:buFont typeface="Arial" panose="020B0604020202020204" pitchFamily="34" charset="0"/>
                  <a:buChar char="•"/>
                </a:pPr>
                <a:r>
                  <a:rPr lang="en-US" sz="1600" dirty="0" smtClean="0"/>
                  <a:t>AEM higher order corrections fall out of the convergence zone at ample radius values from plume centerline.</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6331133" y="2725604"/>
                <a:ext cx="2576024" cy="4524315"/>
              </a:xfrm>
              <a:prstGeom prst="rect">
                <a:avLst/>
              </a:prstGeom>
              <a:blipFill>
                <a:blip r:embed="rId6"/>
                <a:stretch>
                  <a:fillRect l="-1422" t="-404" r="-2844"/>
                </a:stretch>
              </a:blipFill>
            </p:spPr>
            <p:txBody>
              <a:bodyPr/>
              <a:lstStyle/>
              <a:p>
                <a:r>
                  <a:rPr lang="en-GB">
                    <a:noFill/>
                  </a:rPr>
                  <a:t> </a:t>
                </a:r>
              </a:p>
            </p:txBody>
          </p:sp>
        </mc:Fallback>
      </mc:AlternateContent>
    </p:spTree>
    <p:extLst>
      <p:ext uri="{BB962C8B-B14F-4D97-AF65-F5344CB8AC3E}">
        <p14:creationId xmlns:p14="http://schemas.microsoft.com/office/powerpoint/2010/main" val="92870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INDEX</a:t>
            </a:r>
            <a:endParaRPr lang="es-ES" dirty="0"/>
          </a:p>
        </p:txBody>
      </p:sp>
      <p:sp>
        <p:nvSpPr>
          <p:cNvPr id="14" name="Marcador de posición de contenido 13"/>
          <p:cNvSpPr>
            <a:spLocks noGrp="1"/>
          </p:cNvSpPr>
          <p:nvPr>
            <p:ph idx="1"/>
          </p:nvPr>
        </p:nvSpPr>
        <p:spPr/>
        <p:txBody>
          <a:bodyPr rtlCol="0">
            <a:normAutofit/>
          </a:bodyPr>
          <a:lstStyle/>
          <a:p>
            <a:pPr rtl="0"/>
            <a:r>
              <a:rPr lang="es-ES" dirty="0" smtClean="0"/>
              <a:t>INTRODUCTION AND MOTIVATION …………………………………….. 3</a:t>
            </a:r>
          </a:p>
          <a:p>
            <a:pPr rtl="0"/>
            <a:r>
              <a:rPr lang="es-ES" dirty="0" smtClean="0"/>
              <a:t>FAR-REGION MODELLING OF PLUME EXPANSION ………………… 7</a:t>
            </a:r>
          </a:p>
          <a:p>
            <a:r>
              <a:rPr lang="es-ES" dirty="0" smtClean="0"/>
              <a:t>ASYMPTOTIC EXPANSION METHOD ……………………………………. 8</a:t>
            </a:r>
          </a:p>
          <a:p>
            <a:r>
              <a:rPr lang="es-ES" dirty="0" smtClean="0"/>
              <a:t>SELF-SIMILAR METHOD ……………………………………………………... 11</a:t>
            </a:r>
            <a:endParaRPr lang="es-ES" dirty="0"/>
          </a:p>
          <a:p>
            <a:pPr rtl="0"/>
            <a:r>
              <a:rPr lang="es-ES" dirty="0" smtClean="0"/>
              <a:t>HYPERPLUME PYTHON CODE ……………………………………………. 13</a:t>
            </a:r>
          </a:p>
          <a:p>
            <a:r>
              <a:rPr lang="es-ES" dirty="0" smtClean="0"/>
              <a:t>CHARACTERIZATION OF FAR-REGION </a:t>
            </a:r>
            <a:r>
              <a:rPr lang="es-ES" dirty="0"/>
              <a:t>PLUMES </a:t>
            </a:r>
            <a:r>
              <a:rPr lang="es-ES" dirty="0" smtClean="0"/>
              <a:t>WITH HYPERPLUME  …………………..……………………………………………… 16</a:t>
            </a:r>
          </a:p>
          <a:p>
            <a:pPr rtl="0"/>
            <a:r>
              <a:rPr lang="es-ES" dirty="0" smtClean="0"/>
              <a:t>CONCLUSIONS …………………………………………………………………. 24</a:t>
            </a:r>
          </a:p>
          <a:p>
            <a:pPr rtl="0"/>
            <a:r>
              <a:rPr lang="es-ES" dirty="0" smtClean="0"/>
              <a:t>REFERENCES …………………………………………………………………….. 25</a:t>
            </a:r>
            <a:endParaRPr lang="es-E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CHARACTERIZATION OF PLUMES WITH HYPERPLUME</a:t>
            </a:r>
            <a:endParaRPr lang="en-GB" dirty="0"/>
          </a:p>
        </p:txBody>
      </p:sp>
      <p:sp>
        <p:nvSpPr>
          <p:cNvPr id="3" name="Marcador de contenido 2"/>
          <p:cNvSpPr>
            <a:spLocks noGrp="1"/>
          </p:cNvSpPr>
          <p:nvPr>
            <p:ph idx="1"/>
          </p:nvPr>
        </p:nvSpPr>
        <p:spPr/>
        <p:txBody>
          <a:bodyPr/>
          <a:lstStyle/>
          <a:p>
            <a:r>
              <a:rPr lang="en-US" dirty="0" smtClean="0"/>
              <a:t>Each method has advantages and weaknesses:</a:t>
            </a:r>
          </a:p>
          <a:p>
            <a:pPr>
              <a:buFont typeface="Wingdings" panose="05000000000000000000" pitchFamily="2" charset="2"/>
              <a:buChar char="ü"/>
            </a:pPr>
            <a:r>
              <a:rPr lang="en-US" dirty="0" smtClean="0"/>
              <a:t>AEM: More flexible range of plume expansions can be investigated. Parametric studies are easier since higher order corrections are independent of Mach Number. However, more complex equations, loss of accuracy downstream and narrow convergence zone.</a:t>
            </a:r>
          </a:p>
          <a:p>
            <a:pPr>
              <a:buFont typeface="Wingdings" panose="05000000000000000000" pitchFamily="2" charset="2"/>
              <a:buChar char="ü"/>
            </a:pPr>
            <a:r>
              <a:rPr lang="en-US" dirty="0" smtClean="0"/>
              <a:t>AEM marching scheme: Overcome accuracy limits and narrow convergence zone of simpler AEM method. </a:t>
            </a:r>
          </a:p>
          <a:p>
            <a:pPr>
              <a:buFont typeface="Wingdings" panose="05000000000000000000" pitchFamily="2" charset="2"/>
              <a:buChar char="ü"/>
            </a:pPr>
            <a:r>
              <a:rPr lang="en-US" dirty="0" smtClean="0"/>
              <a:t>SSM: Simpler but more restrictive. Constraints are imposed in the model, so user cannot freely choose both initial density and velocity plume profiles. On the other hand, ion current streamlines can be directly obtained from model equations.</a:t>
            </a:r>
            <a:endParaRPr lang="en-US" dirty="0"/>
          </a:p>
        </p:txBody>
      </p:sp>
    </p:spTree>
    <p:extLst>
      <p:ext uri="{BB962C8B-B14F-4D97-AF65-F5344CB8AC3E}">
        <p14:creationId xmlns:p14="http://schemas.microsoft.com/office/powerpoint/2010/main" val="193449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CHARACTERIZATION </a:t>
            </a:r>
            <a:r>
              <a:rPr lang="en-US" dirty="0"/>
              <a:t>OF PLUMES WITH HYPERPLUME</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2108" y="2285702"/>
                <a:ext cx="7202775" cy="3962698"/>
              </a:xfrm>
            </p:spPr>
            <p:txBody>
              <a:bodyPr>
                <a:noAutofit/>
              </a:bodyPr>
              <a:lstStyle/>
              <a:p>
                <a:r>
                  <a:rPr lang="en-US" dirty="0"/>
                  <a:t>Important parameters in the characterization of plume expansions: </a:t>
                </a:r>
                <a:r>
                  <a:rPr lang="en-US" dirty="0" err="1"/>
                  <a:t>Ambipolar</a:t>
                </a:r>
                <a:r>
                  <a:rPr lang="en-US" dirty="0"/>
                  <a:t> electric </a:t>
                </a:r>
                <a:r>
                  <a:rPr lang="en-US" dirty="0" smtClean="0"/>
                  <a:t>potential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𝜙</m:t>
                        </m:r>
                      </m:e>
                    </m:acc>
                  </m:oMath>
                </a14:m>
                <a:r>
                  <a:rPr lang="en-US" dirty="0" smtClean="0"/>
                  <a:t>,  </a:t>
                </a:r>
                <a:r>
                  <a:rPr lang="en-US" dirty="0"/>
                  <a:t>and Far-Field divergence </a:t>
                </a:r>
                <a:r>
                  <a:rPr lang="en-US" dirty="0" smtClean="0"/>
                  <a:t>angle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𝐹𝑅</m:t>
                        </m:r>
                      </m:sub>
                    </m:sSub>
                  </m:oMath>
                </a14:m>
                <a:r>
                  <a:rPr lang="en-US" dirty="0" smtClean="0"/>
                  <a:t>.</a:t>
                </a:r>
                <a:endParaRPr lang="en-US" dirty="0"/>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𝜙</m:t>
                        </m:r>
                      </m:e>
                    </m:acc>
                  </m:oMath>
                </a14:m>
                <a:r>
                  <a:rPr lang="en-US" dirty="0"/>
                  <a:t> is the mechanism responsible for ion radial acceleration and plume divergence rise.</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𝜙</m:t>
                        </m:r>
                      </m:e>
                    </m:acc>
                  </m:oMath>
                </a14:m>
                <a:r>
                  <a:rPr lang="en-US" dirty="0"/>
                  <a:t>  defined as: </a:t>
                </a:r>
              </a:p>
              <a:p>
                <a:pPr lvl="5"/>
                <a:endParaRPr lang="en-US" sz="1800" dirty="0"/>
              </a:p>
              <a:p>
                <a:pPr marL="0" indent="0">
                  <a:buNone/>
                </a:pPr>
                <a:r>
                  <a:rPr lang="en-US" dirty="0"/>
                  <a:t>		</a:t>
                </a:r>
                <a:r>
                  <a:rPr lang="en-US" dirty="0" smtClean="0"/>
                  <a:t>           Assumptions</a:t>
                </a:r>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𝐹𝑅</m:t>
                        </m:r>
                      </m:sub>
                    </m:sSub>
                  </m:oMath>
                </a14:m>
                <a:r>
                  <a:rPr lang="en-US" dirty="0"/>
                  <a:t> is important at design and operation procedure stages: avoid sputtering, rapid estimation of the momentum transferred to a surface downstream (IBS),</a:t>
                </a:r>
                <a:r>
                  <a:rPr lang="en-US" dirty="0" err="1"/>
                  <a:t>etc</a:t>
                </a:r>
                <a:r>
                  <a:rPr lang="en-US" dirty="0"/>
                  <a:t> </a:t>
                </a:r>
              </a:p>
              <a:p>
                <a:endParaRPr lang="en-US" sz="2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2108" y="2285702"/>
                <a:ext cx="7202775" cy="3962698"/>
              </a:xfrm>
              <a:blipFill>
                <a:blip r:embed="rId2"/>
                <a:stretch>
                  <a:fillRect l="-508" t="-1538"/>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3759188" y="5709243"/>
            <a:ext cx="1625626" cy="539153"/>
          </a:xfrm>
          <a:prstGeom prst="rect">
            <a:avLst/>
          </a:prstGeom>
        </p:spPr>
      </p:pic>
      <p:pic>
        <p:nvPicPr>
          <p:cNvPr id="7" name="Imagen 6"/>
          <p:cNvPicPr>
            <a:picLocks noChangeAspect="1"/>
          </p:cNvPicPr>
          <p:nvPr/>
        </p:nvPicPr>
        <p:blipFill>
          <a:blip r:embed="rId4"/>
          <a:stretch>
            <a:fillRect/>
          </a:stretch>
        </p:blipFill>
        <p:spPr>
          <a:xfrm>
            <a:off x="4745672" y="4009807"/>
            <a:ext cx="2162577" cy="514484"/>
          </a:xfrm>
          <a:prstGeom prst="rect">
            <a:avLst/>
          </a:prstGeom>
        </p:spPr>
      </p:pic>
      <p:pic>
        <p:nvPicPr>
          <p:cNvPr id="5" name="Imagen 4"/>
          <p:cNvPicPr>
            <a:picLocks noChangeAspect="1"/>
          </p:cNvPicPr>
          <p:nvPr/>
        </p:nvPicPr>
        <p:blipFill>
          <a:blip r:embed="rId5"/>
          <a:stretch>
            <a:fillRect/>
          </a:stretch>
        </p:blipFill>
        <p:spPr>
          <a:xfrm>
            <a:off x="1657554" y="4167012"/>
            <a:ext cx="1200463" cy="200077"/>
          </a:xfrm>
          <a:prstGeom prst="rect">
            <a:avLst/>
          </a:prstGeom>
        </p:spPr>
      </p:pic>
      <p:sp>
        <p:nvSpPr>
          <p:cNvPr id="6" name="Flecha derecha 5"/>
          <p:cNvSpPr/>
          <p:nvPr/>
        </p:nvSpPr>
        <p:spPr>
          <a:xfrm>
            <a:off x="2964314" y="4195593"/>
            <a:ext cx="1655366" cy="142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61915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CHARACTERIZATION OF PLUMES WITH HYPERPLUME</a:t>
            </a:r>
            <a:endParaRPr lang="en-GB"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1144138" y="2324752"/>
                <a:ext cx="7145610" cy="3429894"/>
              </a:xfrm>
            </p:spPr>
            <p:txBody>
              <a:bodyPr>
                <a:normAutofit/>
              </a:bodyPr>
              <a:lstStyle/>
              <a:p>
                <a:r>
                  <a:rPr lang="en-US" sz="1500" dirty="0"/>
                  <a:t>Isothermal limit plume expansion yields the unphysical behavior </a:t>
                </a:r>
                <a14:m>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ea typeface="Cambria Math" panose="02040503050406030204" pitchFamily="18" charset="0"/>
                          </a:rPr>
                          <m:t>𝜙</m:t>
                        </m:r>
                      </m:e>
                    </m:acc>
                  </m:oMath>
                </a14:m>
                <a:r>
                  <a:rPr lang="en-GB" sz="1500" dirty="0"/>
                  <a:t>       </a:t>
                </a:r>
                <a:r>
                  <a:rPr lang="en-US" sz="1500" dirty="0"/>
                  <a:t>-</a:t>
                </a:r>
                <a:r>
                  <a:rPr lang="en-GB" sz="1500" dirty="0" smtClean="0"/>
                  <a:t>∞ </a:t>
                </a:r>
                <a:r>
                  <a:rPr lang="en-GB" sz="1500" dirty="0"/>
                  <a:t>when </a:t>
                </a:r>
                <a14:m>
                  <m:oMath xmlns:m="http://schemas.openxmlformats.org/officeDocument/2006/math">
                    <m:acc>
                      <m:accPr>
                        <m:chr m:val="̃"/>
                        <m:ctrlPr>
                          <a:rPr lang="en-GB" sz="1500" i="1">
                            <a:latin typeface="Cambria Math" panose="02040503050406030204" pitchFamily="18" charset="0"/>
                          </a:rPr>
                        </m:ctrlPr>
                      </m:accPr>
                      <m:e>
                        <m:r>
                          <a:rPr lang="en-US" sz="1500" i="1">
                            <a:latin typeface="Cambria Math" panose="02040503050406030204" pitchFamily="18" charset="0"/>
                          </a:rPr>
                          <m:t>𝑛</m:t>
                        </m:r>
                      </m:e>
                    </m:acc>
                  </m:oMath>
                </a14:m>
                <a:r>
                  <a:rPr lang="en-GB" sz="1500" dirty="0"/>
                  <a:t>       0.</a:t>
                </a:r>
              </a:p>
              <a:p>
                <a:r>
                  <a:rPr lang="en-GB" sz="1500" dirty="0"/>
                  <a:t>Due to Boltzmann relationship. </a:t>
                </a:r>
                <a:endParaRPr lang="en-US" sz="1500" dirty="0">
                  <a:ea typeface="Cambria Math" panose="02040503050406030204" pitchFamily="18" charset="0"/>
                </a:endParaRPr>
              </a:p>
              <a:p>
                <a:r>
                  <a:rPr lang="en-US" sz="1500" dirty="0"/>
                  <a:t>On the other hand, if plasma cools down </a:t>
                </a:r>
                <a:r>
                  <a:rPr lang="en-US" sz="1500" dirty="0" err="1"/>
                  <a:t>polytropically</a:t>
                </a:r>
                <a:r>
                  <a:rPr lang="en-US" sz="1500" dirty="0"/>
                  <a:t> at a rate </a:t>
                </a:r>
                <a14:m>
                  <m:oMath xmlns:m="http://schemas.openxmlformats.org/officeDocument/2006/math">
                    <m:r>
                      <a:rPr lang="el-GR" sz="1500" i="1">
                        <a:latin typeface="Cambria Math" panose="02040503050406030204" pitchFamily="18" charset="0"/>
                        <a:ea typeface="Cambria Math" panose="02040503050406030204" pitchFamily="18" charset="0"/>
                      </a:rPr>
                      <m:t>𝛾</m:t>
                    </m:r>
                    <m:r>
                      <a:rPr lang="en-US" sz="1500" i="1">
                        <a:latin typeface="Cambria Math" panose="02040503050406030204" pitchFamily="18" charset="0"/>
                        <a:ea typeface="Cambria Math" panose="02040503050406030204" pitchFamily="18" charset="0"/>
                      </a:rPr>
                      <m:t>&gt;1</m:t>
                    </m:r>
                  </m:oMath>
                </a14:m>
                <a:r>
                  <a:rPr lang="en-US" sz="1500" dirty="0"/>
                  <a:t>, </a:t>
                </a:r>
                <a14:m>
                  <m:oMath xmlns:m="http://schemas.openxmlformats.org/officeDocument/2006/math">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ea typeface="Cambria Math" panose="02040503050406030204" pitchFamily="18" charset="0"/>
                              </a:rPr>
                            </m:ctrlPr>
                          </m:accPr>
                          <m:e>
                            <m:r>
                              <a:rPr lang="en-US" sz="1500" i="1">
                                <a:latin typeface="Cambria Math" panose="02040503050406030204" pitchFamily="18" charset="0"/>
                                <a:ea typeface="Cambria Math" panose="02040503050406030204" pitchFamily="18" charset="0"/>
                              </a:rPr>
                              <m:t>𝜙</m:t>
                            </m:r>
                          </m:e>
                        </m:acc>
                      </m:e>
                      <m:sub>
                        <m:r>
                          <a:rPr lang="en-US" sz="1500" i="1">
                            <a:latin typeface="Cambria Math" panose="02040503050406030204" pitchFamily="18" charset="0"/>
                          </a:rPr>
                          <m:t>∞</m:t>
                        </m:r>
                      </m:sub>
                    </m:sSub>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ea typeface="Cambria Math" panose="02040503050406030204" pitchFamily="18" charset="0"/>
                          </a:rPr>
                          <m:t>𝛾</m:t>
                        </m:r>
                      </m:num>
                      <m:den>
                        <m:r>
                          <a:rPr lang="en-US" sz="1500" i="1">
                            <a:latin typeface="Cambria Math" panose="02040503050406030204" pitchFamily="18" charset="0"/>
                            <a:ea typeface="Cambria Math" panose="02040503050406030204" pitchFamily="18" charset="0"/>
                          </a:rPr>
                          <m:t>𝛾</m:t>
                        </m:r>
                        <m:r>
                          <a:rPr lang="en-US" sz="1500" i="1">
                            <a:latin typeface="Cambria Math" panose="02040503050406030204" pitchFamily="18" charset="0"/>
                            <a:ea typeface="Cambria Math" panose="02040503050406030204" pitchFamily="18" charset="0"/>
                          </a:rPr>
                          <m:t>−1</m:t>
                        </m:r>
                      </m:den>
                    </m:f>
                  </m:oMath>
                </a14:m>
                <a:r>
                  <a:rPr lang="en-US" sz="1500" dirty="0"/>
                  <a:t> </a:t>
                </a:r>
              </a:p>
              <a:p>
                <a:r>
                  <a:rPr lang="en-US" sz="1500" dirty="0"/>
                  <a:t>Isothermal and </a:t>
                </a:r>
                <a:r>
                  <a:rPr lang="en-US" sz="1500" dirty="0" err="1"/>
                  <a:t>polytropic</a:t>
                </a:r>
                <a:r>
                  <a:rPr lang="en-US" sz="1500" dirty="0"/>
                  <a:t> models diverge after </a:t>
                </a:r>
                <a14:m>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rPr>
                          <m:t>𝑧</m:t>
                        </m:r>
                      </m:e>
                    </m:acc>
                    <m:r>
                      <a:rPr lang="en-US" sz="1500" i="1">
                        <a:latin typeface="Cambria Math" panose="02040503050406030204" pitchFamily="18" charset="0"/>
                      </a:rPr>
                      <m:t>=10</m:t>
                    </m:r>
                  </m:oMath>
                </a14:m>
                <a:endParaRPr lang="en-US" sz="1500"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1144138" y="2324752"/>
                <a:ext cx="7145610" cy="3429894"/>
              </a:xfrm>
              <a:blipFill rotWithShape="0">
                <a:blip r:embed="rId2"/>
                <a:stretch>
                  <a:fillRect l="-256" t="-1243"/>
                </a:stretch>
              </a:blipFill>
            </p:spPr>
            <p:txBody>
              <a:bodyPr/>
              <a:lstStyle/>
              <a:p>
                <a:r>
                  <a:rPr lang="en-GB">
                    <a:noFill/>
                  </a:rPr>
                  <a:t> </a:t>
                </a:r>
              </a:p>
            </p:txBody>
          </p:sp>
        </mc:Fallback>
      </mc:AlternateContent>
      <p:cxnSp>
        <p:nvCxnSpPr>
          <p:cNvPr id="8" name="Conector recto de flecha 7"/>
          <p:cNvCxnSpPr/>
          <p:nvPr/>
        </p:nvCxnSpPr>
        <p:spPr>
          <a:xfrm>
            <a:off x="7601739" y="2477325"/>
            <a:ext cx="2286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6572771" y="2457197"/>
            <a:ext cx="2286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https://writelatex.s3.amazonaws.com/nbpfvqhssdkk/uploads/7598/124877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795" y="4038600"/>
            <a:ext cx="3571976" cy="238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15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2106" y="1149249"/>
            <a:ext cx="6859787" cy="1028968"/>
          </a:xfrm>
        </p:spPr>
        <p:txBody>
          <a:bodyPr/>
          <a:lstStyle/>
          <a:p>
            <a:r>
              <a:rPr lang="en-US" dirty="0"/>
              <a:t>CHARACTERIZATION OF PLUMES WITH HYPERPLUME</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2107" y="2329986"/>
                <a:ext cx="3810893" cy="3842214"/>
              </a:xfrm>
            </p:spPr>
            <p:txBody>
              <a:bodyPr>
                <a:normAutofit fontScale="25000" lnSpcReduction="20000"/>
              </a:bodyPr>
              <a:lstStyle/>
              <a:p>
                <a:r>
                  <a:rPr lang="en-US" sz="7200" dirty="0">
                    <a:ea typeface="Cambria Math" panose="02040503050406030204" pitchFamily="18" charset="0"/>
                  </a:rPr>
                  <a:t>Electron pressure becomes negligible and </a:t>
                </a:r>
                <a14:m>
                  <m:oMath xmlns:m="http://schemas.openxmlformats.org/officeDocument/2006/math">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𝛼</m:t>
                        </m:r>
                      </m:e>
                      <m:sub>
                        <m:r>
                          <a:rPr lang="en-US" sz="7200" i="1">
                            <a:latin typeface="Cambria Math" panose="02040503050406030204" pitchFamily="18" charset="0"/>
                            <a:ea typeface="Cambria Math" panose="02040503050406030204" pitchFamily="18" charset="0"/>
                          </a:rPr>
                          <m:t>𝐹𝑅</m:t>
                        </m:r>
                      </m:sub>
                    </m:sSub>
                  </m:oMath>
                </a14:m>
                <a:r>
                  <a:rPr lang="en-US" sz="7200" dirty="0"/>
                  <a:t> asymptotically approaches </a:t>
                </a:r>
                <a14:m>
                  <m:oMath xmlns:m="http://schemas.openxmlformats.org/officeDocument/2006/math">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𝛼</m:t>
                        </m:r>
                      </m:e>
                      <m:sub>
                        <m:r>
                          <a:rPr lang="en-US" sz="7200" i="1">
                            <a:latin typeface="Cambria Math" panose="02040503050406030204" pitchFamily="18" charset="0"/>
                            <a:ea typeface="Cambria Math" panose="02040503050406030204" pitchFamily="18" charset="0"/>
                          </a:rPr>
                          <m:t>0</m:t>
                        </m:r>
                      </m:sub>
                    </m:sSub>
                    <m:r>
                      <a:rPr lang="en-US" sz="7200" i="1">
                        <a:latin typeface="Cambria Math" panose="02040503050406030204" pitchFamily="18" charset="0"/>
                      </a:rPr>
                      <m:t> </m:t>
                    </m:r>
                  </m:oMath>
                </a14:m>
                <a:r>
                  <a:rPr lang="en-US" sz="7200" dirty="0" smtClean="0"/>
                  <a:t>for </a:t>
                </a:r>
                <a:r>
                  <a:rPr lang="en-US" sz="7200" dirty="0"/>
                  <a:t>large values of Mach number </a:t>
                </a:r>
                <a14:m>
                  <m:oMath xmlns:m="http://schemas.openxmlformats.org/officeDocument/2006/math">
                    <m:d>
                      <m:dPr>
                        <m:ctrlPr>
                          <a:rPr lang="en-US" sz="7200" i="1">
                            <a:latin typeface="Cambria Math" panose="02040503050406030204" pitchFamily="18" charset="0"/>
                          </a:rPr>
                        </m:ctrlPr>
                      </m:dPr>
                      <m:e>
                        <m:sSub>
                          <m:sSubPr>
                            <m:ctrlPr>
                              <a:rPr lang="en-US" sz="7200" i="1">
                                <a:latin typeface="Cambria Math" panose="02040503050406030204" pitchFamily="18" charset="0"/>
                              </a:rPr>
                            </m:ctrlPr>
                          </m:sSubPr>
                          <m:e>
                            <m:r>
                              <a:rPr lang="en-US" sz="7200" i="1">
                                <a:latin typeface="Cambria Math" panose="02040503050406030204" pitchFamily="18" charset="0"/>
                              </a:rPr>
                              <m:t>𝑀</m:t>
                            </m:r>
                          </m:e>
                          <m:sub>
                            <m:r>
                              <a:rPr lang="en-US" sz="7200" i="1">
                                <a:latin typeface="Cambria Math" panose="02040503050406030204" pitchFamily="18" charset="0"/>
                              </a:rPr>
                              <m:t>0</m:t>
                            </m:r>
                          </m:sub>
                        </m:sSub>
                        <m:r>
                          <a:rPr lang="en-US" sz="7200" i="1">
                            <a:latin typeface="Cambria Math" panose="02040503050406030204" pitchFamily="18" charset="0"/>
                          </a:rPr>
                          <m:t>&gt;35</m:t>
                        </m:r>
                      </m:e>
                    </m:d>
                  </m:oMath>
                </a14:m>
                <a:r>
                  <a:rPr lang="en-US" sz="7200" dirty="0"/>
                  <a:t>.</a:t>
                </a:r>
              </a:p>
              <a:p>
                <a14:m>
                  <m:oMath xmlns:m="http://schemas.openxmlformats.org/officeDocument/2006/math">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𝛼</m:t>
                        </m:r>
                      </m:e>
                      <m:sub>
                        <m:r>
                          <a:rPr lang="en-US" sz="7200" i="1">
                            <a:latin typeface="Cambria Math" panose="02040503050406030204" pitchFamily="18" charset="0"/>
                            <a:ea typeface="Cambria Math" panose="02040503050406030204" pitchFamily="18" charset="0"/>
                          </a:rPr>
                          <m:t>𝐹𝑅</m:t>
                        </m:r>
                      </m:sub>
                    </m:sSub>
                  </m:oMath>
                </a14:m>
                <a:r>
                  <a:rPr lang="en-US" sz="7200" dirty="0"/>
                  <a:t> depends strongly on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𝑀</m:t>
                        </m:r>
                      </m:e>
                      <m:sub>
                        <m:r>
                          <a:rPr lang="en-US" sz="7200" i="1">
                            <a:latin typeface="Cambria Math" panose="02040503050406030204" pitchFamily="18" charset="0"/>
                          </a:rPr>
                          <m:t>0</m:t>
                        </m:r>
                      </m:sub>
                    </m:sSub>
                  </m:oMath>
                </a14:m>
                <a:r>
                  <a:rPr lang="en-US" sz="7200" dirty="0"/>
                  <a:t>  at moderate values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𝑀</m:t>
                        </m:r>
                      </m:e>
                      <m:sub>
                        <m:r>
                          <a:rPr lang="en-US" sz="7200" i="1">
                            <a:latin typeface="Cambria Math" panose="02040503050406030204" pitchFamily="18" charset="0"/>
                          </a:rPr>
                          <m:t>0</m:t>
                        </m:r>
                      </m:sub>
                    </m:sSub>
                    <m:r>
                      <a:rPr lang="en-US" sz="7200">
                        <a:latin typeface="Cambria Math" panose="02040503050406030204" pitchFamily="18" charset="0"/>
                      </a:rPr>
                      <m:t>&lt;25)</m:t>
                    </m:r>
                  </m:oMath>
                </a14:m>
                <a:r>
                  <a:rPr lang="en-US" sz="7200" dirty="0"/>
                  <a:t>. </a:t>
                </a:r>
              </a:p>
              <a:p>
                <a:r>
                  <a:rPr lang="en-US" sz="7200" dirty="0"/>
                  <a:t>More effective: increase </a:t>
                </a:r>
                <a14:m>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𝑀</m:t>
                        </m:r>
                      </m:e>
                      <m:sub>
                        <m:r>
                          <a:rPr lang="en-US" sz="7200" i="1">
                            <a:latin typeface="Cambria Math" panose="02040503050406030204" pitchFamily="18" charset="0"/>
                          </a:rPr>
                          <m:t>0</m:t>
                        </m:r>
                      </m:sub>
                    </m:sSub>
                  </m:oMath>
                </a14:m>
                <a:r>
                  <a:rPr lang="en-US" sz="7200" dirty="0"/>
                  <a:t> rather than reducing </a:t>
                </a:r>
                <a14:m>
                  <m:oMath xmlns:m="http://schemas.openxmlformats.org/officeDocument/2006/math">
                    <m:sSub>
                      <m:sSubPr>
                        <m:ctrlPr>
                          <a:rPr lang="en-US" sz="7200" i="1">
                            <a:latin typeface="Cambria Math" panose="02040503050406030204" pitchFamily="18" charset="0"/>
                            <a:ea typeface="Cambria Math" panose="02040503050406030204" pitchFamily="18" charset="0"/>
                          </a:rPr>
                        </m:ctrlPr>
                      </m:sSubPr>
                      <m:e>
                        <m:r>
                          <a:rPr lang="en-US" sz="7200" i="1">
                            <a:latin typeface="Cambria Math" panose="02040503050406030204" pitchFamily="18" charset="0"/>
                            <a:ea typeface="Cambria Math" panose="02040503050406030204" pitchFamily="18" charset="0"/>
                          </a:rPr>
                          <m:t>𝛼</m:t>
                        </m:r>
                      </m:e>
                      <m:sub>
                        <m:r>
                          <a:rPr lang="en-US" sz="7200" i="1">
                            <a:latin typeface="Cambria Math" panose="02040503050406030204" pitchFamily="18" charset="0"/>
                            <a:ea typeface="Cambria Math" panose="02040503050406030204" pitchFamily="18" charset="0"/>
                          </a:rPr>
                          <m:t>0</m:t>
                        </m:r>
                      </m:sub>
                    </m:sSub>
                  </m:oMath>
                </a14:m>
                <a:endParaRPr lang="en-US" sz="7200" dirty="0"/>
              </a:p>
              <a:p>
                <a:pPr marL="214370" indent="-214370"/>
                <a:r>
                  <a:rPr lang="en-US" sz="7200" dirty="0"/>
                  <a:t>At any given </a:t>
                </a:r>
                <a14:m>
                  <m:oMath xmlns:m="http://schemas.openxmlformats.org/officeDocument/2006/math">
                    <m:sSub>
                      <m:sSubPr>
                        <m:ctrlPr>
                          <a:rPr lang="en-US" sz="7200" i="1">
                            <a:latin typeface="Cambria Math" panose="02040503050406030204" pitchFamily="18" charset="0"/>
                          </a:rPr>
                        </m:ctrlPr>
                      </m:sSubPr>
                      <m:e>
                        <m:r>
                          <a:rPr lang="en-US" sz="7200">
                            <a:latin typeface="Cambria Math" panose="02040503050406030204" pitchFamily="18" charset="0"/>
                          </a:rPr>
                          <m:t>𝑀</m:t>
                        </m:r>
                      </m:e>
                      <m:sub>
                        <m:r>
                          <a:rPr lang="en-US" sz="7200">
                            <a:latin typeface="Cambria Math" panose="02040503050406030204" pitchFamily="18" charset="0"/>
                          </a:rPr>
                          <m:t>0</m:t>
                        </m:r>
                      </m:sub>
                    </m:sSub>
                  </m:oMath>
                </a14:m>
                <a:r>
                  <a:rPr lang="en-US" sz="7200" dirty="0"/>
                  <a:t> and </a:t>
                </a:r>
                <a14:m>
                  <m:oMath xmlns:m="http://schemas.openxmlformats.org/officeDocument/2006/math">
                    <m:sSub>
                      <m:sSubPr>
                        <m:ctrlPr>
                          <a:rPr lang="en-US" sz="7200" i="1">
                            <a:latin typeface="Cambria Math" panose="02040503050406030204" pitchFamily="18" charset="0"/>
                          </a:rPr>
                        </m:ctrlPr>
                      </m:sSubPr>
                      <m:e>
                        <m:r>
                          <a:rPr lang="en-US" sz="7200">
                            <a:latin typeface="Cambria Math" panose="02040503050406030204" pitchFamily="18" charset="0"/>
                          </a:rPr>
                          <m:t>𝛼</m:t>
                        </m:r>
                      </m:e>
                      <m:sub>
                        <m:r>
                          <a:rPr lang="en-US" sz="7200">
                            <a:latin typeface="Cambria Math" panose="02040503050406030204" pitchFamily="18" charset="0"/>
                          </a:rPr>
                          <m:t>0</m:t>
                        </m:r>
                      </m:sub>
                    </m:sSub>
                  </m:oMath>
                </a14:m>
                <a:r>
                  <a:rPr lang="en-US" sz="7200" dirty="0"/>
                  <a:t>, </a:t>
                </a:r>
                <a14:m>
                  <m:oMath xmlns:m="http://schemas.openxmlformats.org/officeDocument/2006/math">
                    <m:sSub>
                      <m:sSubPr>
                        <m:ctrlPr>
                          <a:rPr lang="en-US" sz="7200" i="1">
                            <a:latin typeface="Cambria Math" panose="02040503050406030204" pitchFamily="18" charset="0"/>
                          </a:rPr>
                        </m:ctrlPr>
                      </m:sSubPr>
                      <m:e>
                        <m:r>
                          <a:rPr lang="en-US" sz="7200">
                            <a:latin typeface="Cambria Math" panose="02040503050406030204" pitchFamily="18" charset="0"/>
                          </a:rPr>
                          <m:t>𝛼</m:t>
                        </m:r>
                      </m:e>
                      <m:sub>
                        <m:r>
                          <a:rPr lang="en-US" sz="7200">
                            <a:latin typeface="Cambria Math" panose="02040503050406030204" pitchFamily="18" charset="0"/>
                          </a:rPr>
                          <m:t>𝐹𝑅</m:t>
                        </m:r>
                      </m:sub>
                    </m:sSub>
                  </m:oMath>
                </a14:m>
                <a:r>
                  <a:rPr lang="en-US" sz="7200" dirty="0"/>
                  <a:t> is higher for lower </a:t>
                </a:r>
                <a14:m>
                  <m:oMath xmlns:m="http://schemas.openxmlformats.org/officeDocument/2006/math">
                    <m:r>
                      <a:rPr lang="en-US" sz="7200">
                        <a:latin typeface="Cambria Math" panose="02040503050406030204" pitchFamily="18" charset="0"/>
                      </a:rPr>
                      <m:t>𝛾</m:t>
                    </m:r>
                  </m:oMath>
                </a14:m>
                <a:r>
                  <a:rPr lang="en-US" sz="7200" dirty="0"/>
                  <a:t> values, the electron pressure decaying more slowly closer to the isothermal limit</a:t>
                </a:r>
                <a:r>
                  <a:rPr lang="en-US" sz="7200" dirty="0" smtClean="0"/>
                  <a:t>.</a:t>
                </a:r>
                <a:endParaRPr lang="en-US" sz="7200" dirty="0"/>
              </a:p>
              <a:p>
                <a:pPr marL="214370" indent="-214370"/>
                <a14:m>
                  <m:oMath xmlns:m="http://schemas.openxmlformats.org/officeDocument/2006/math">
                    <m:sSub>
                      <m:sSubPr>
                        <m:ctrlPr>
                          <a:rPr lang="en-US" sz="7200" i="1">
                            <a:latin typeface="Cambria Math" panose="02040503050406030204" pitchFamily="18" charset="0"/>
                          </a:rPr>
                        </m:ctrlPr>
                      </m:sSubPr>
                      <m:e>
                        <m:r>
                          <a:rPr lang="en-US" sz="7200">
                            <a:latin typeface="Cambria Math" panose="02040503050406030204" pitchFamily="18" charset="0"/>
                          </a:rPr>
                          <m:t>𝛼</m:t>
                        </m:r>
                      </m:e>
                      <m:sub>
                        <m:r>
                          <a:rPr lang="en-US" sz="7200">
                            <a:latin typeface="Cambria Math" panose="02040503050406030204" pitchFamily="18" charset="0"/>
                          </a:rPr>
                          <m:t>0</m:t>
                        </m:r>
                      </m:sub>
                    </m:sSub>
                  </m:oMath>
                </a14:m>
                <a:r>
                  <a:rPr lang="en-US" sz="7200" dirty="0"/>
                  <a:t> sets a lower boundary to </a:t>
                </a:r>
                <a14:m>
                  <m:oMath xmlns:m="http://schemas.openxmlformats.org/officeDocument/2006/math">
                    <m:sSub>
                      <m:sSubPr>
                        <m:ctrlPr>
                          <a:rPr lang="en-US" sz="7200" i="1">
                            <a:latin typeface="Cambria Math" panose="02040503050406030204" pitchFamily="18" charset="0"/>
                          </a:rPr>
                        </m:ctrlPr>
                      </m:sSubPr>
                      <m:e>
                        <m:r>
                          <a:rPr lang="en-US" sz="7200">
                            <a:latin typeface="Cambria Math" panose="02040503050406030204" pitchFamily="18" charset="0"/>
                          </a:rPr>
                          <m:t>𝛼</m:t>
                        </m:r>
                      </m:e>
                      <m:sub>
                        <m:r>
                          <a:rPr lang="en-US" sz="7200">
                            <a:latin typeface="Cambria Math" panose="02040503050406030204" pitchFamily="18" charset="0"/>
                          </a:rPr>
                          <m:t>𝐹𝑅</m:t>
                        </m:r>
                      </m:sub>
                    </m:sSub>
                  </m:oMath>
                </a14:m>
                <a:r>
                  <a:rPr lang="en-US" sz="7200" dirty="0"/>
                  <a:t> in the range </a:t>
                </a:r>
                <a14:m>
                  <m:oMath xmlns:m="http://schemas.openxmlformats.org/officeDocument/2006/math">
                    <m:r>
                      <a:rPr lang="en-US" sz="7200">
                        <a:latin typeface="Cambria Math" panose="02040503050406030204" pitchFamily="18" charset="0"/>
                      </a:rPr>
                      <m:t>[0,</m:t>
                    </m:r>
                    <m:sSub>
                      <m:sSubPr>
                        <m:ctrlPr>
                          <a:rPr lang="en-US" sz="7200" i="1">
                            <a:latin typeface="Cambria Math" panose="02040503050406030204" pitchFamily="18" charset="0"/>
                          </a:rPr>
                        </m:ctrlPr>
                      </m:sSubPr>
                      <m:e>
                        <m:acc>
                          <m:accPr>
                            <m:chr m:val="̃"/>
                            <m:ctrlPr>
                              <a:rPr lang="en-US" sz="7200" i="1">
                                <a:latin typeface="Cambria Math" panose="02040503050406030204" pitchFamily="18" charset="0"/>
                              </a:rPr>
                            </m:ctrlPr>
                          </m:accPr>
                          <m:e>
                            <m:r>
                              <a:rPr lang="en-US" sz="7200">
                                <a:latin typeface="Cambria Math" panose="02040503050406030204" pitchFamily="18" charset="0"/>
                              </a:rPr>
                              <m:t>𝑧</m:t>
                            </m:r>
                          </m:e>
                        </m:acc>
                      </m:e>
                      <m:sub>
                        <m:r>
                          <a:rPr lang="en-US" sz="7200">
                            <a:latin typeface="Cambria Math" panose="02040503050406030204" pitchFamily="18" charset="0"/>
                          </a:rPr>
                          <m:t>𝐹</m:t>
                        </m:r>
                      </m:sub>
                    </m:sSub>
                    <m:r>
                      <a:rPr lang="en-US" sz="7200">
                        <a:latin typeface="Cambria Math" panose="02040503050406030204" pitchFamily="18" charset="0"/>
                      </a:rPr>
                      <m:t>]</m:t>
                    </m:r>
                  </m:oMath>
                </a14:m>
                <a:endParaRPr lang="en-US" sz="7200" dirty="0"/>
              </a:p>
              <a:p>
                <a:r>
                  <a:rPr lang="en-US" dirty="0"/>
                  <a:t>	</a:t>
                </a:r>
                <a:r>
                  <a:rPr lang="en-US" dirty="0" smtClean="0"/>
                  <a:t>		 </a:t>
                </a:r>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2107" y="2329986"/>
                <a:ext cx="3810893" cy="3842214"/>
              </a:xfrm>
              <a:blipFill>
                <a:blip r:embed="rId2"/>
                <a:stretch>
                  <a:fillRect l="-958" t="-2536" r="-958"/>
                </a:stretch>
              </a:blipFill>
            </p:spPr>
            <p:txBody>
              <a:bodyPr/>
              <a:lstStyle/>
              <a:p>
                <a:r>
                  <a:rPr lang="en-GB">
                    <a:noFill/>
                  </a:rPr>
                  <a:t> </a:t>
                </a:r>
              </a:p>
            </p:txBody>
          </p:sp>
        </mc:Fallback>
      </mc:AlternateContent>
      <p:pic>
        <p:nvPicPr>
          <p:cNvPr id="4" name="Picture 4" descr="https://writelatex.s3.amazonaws.com/nbpfvqhssdkk/uploads/10315/1285785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59480"/>
            <a:ext cx="3804103" cy="253606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146550" y="3773599"/>
            <a:ext cx="4001544" cy="507831"/>
          </a:xfrm>
          <a:prstGeom prst="rect">
            <a:avLst/>
          </a:prstGeom>
          <a:noFill/>
        </p:spPr>
        <p:txBody>
          <a:bodyPr wrap="square" rtlCol="0">
            <a:spAutoFit/>
          </a:bodyPr>
          <a:lstStyle/>
          <a:p>
            <a:pPr marL="214370" indent="-214370">
              <a:buFont typeface="Arial" panose="020B0604020202020204" pitchFamily="34" charset="0"/>
              <a:buChar char="•"/>
            </a:pPr>
            <a:endParaRPr lang="en-US" sz="1350" dirty="0"/>
          </a:p>
          <a:p>
            <a:pPr marL="214370" indent="-214370">
              <a:buFont typeface="Arial" panose="020B0604020202020204" pitchFamily="34" charset="0"/>
              <a:buChar char="•"/>
            </a:pPr>
            <a:endParaRPr lang="en-US" sz="1350" dirty="0"/>
          </a:p>
        </p:txBody>
      </p:sp>
    </p:spTree>
    <p:extLst>
      <p:ext uri="{BB962C8B-B14F-4D97-AF65-F5344CB8AC3E}">
        <p14:creationId xmlns:p14="http://schemas.microsoft.com/office/powerpoint/2010/main" val="41447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CONCLUSIONS</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n-US" dirty="0" smtClean="0"/>
                  <a:t>Investigation of plume expansions is fundamental in the electrical propulsion field. Accessible, fast and simple plume expansion knowledge is needed and </a:t>
                </a:r>
                <a:r>
                  <a:rPr lang="en-US" dirty="0" err="1" smtClean="0"/>
                  <a:t>benefitial</a:t>
                </a:r>
                <a:r>
                  <a:rPr lang="en-US" dirty="0" smtClean="0"/>
                  <a:t>.</a:t>
                </a:r>
              </a:p>
              <a:p>
                <a:r>
                  <a:rPr lang="en-US" dirty="0" smtClean="0"/>
                  <a:t>Physics of plume expansions can be computationally modeled in Open-Source code. Python proven to be a powerful programming language for academic research.</a:t>
                </a:r>
              </a:p>
              <a:p>
                <a:r>
                  <a:rPr lang="en-US" dirty="0" err="1" smtClean="0"/>
                  <a:t>HyperPlume</a:t>
                </a:r>
                <a:r>
                  <a:rPr lang="en-US" dirty="0" smtClean="0"/>
                  <a:t> Open-Source Python tool benefited from OOP and TDD approaches that increase code readability and integrity ,as well as user interaction. </a:t>
                </a:r>
                <a:r>
                  <a:rPr lang="en-US" dirty="0" err="1"/>
                  <a:t>HyperPlume</a:t>
                </a:r>
                <a:r>
                  <a:rPr lang="en-US" dirty="0"/>
                  <a:t> </a:t>
                </a:r>
                <a:r>
                  <a:rPr lang="en-US" dirty="0" smtClean="0"/>
                  <a:t>offers free access and quick yet accurate results on plume </a:t>
                </a:r>
                <a:r>
                  <a:rPr lang="en-US" dirty="0"/>
                  <a:t>expansion </a:t>
                </a:r>
                <a:r>
                  <a:rPr lang="en-US" dirty="0" smtClean="0"/>
                  <a:t>processes.</a:t>
                </a:r>
              </a:p>
              <a:p>
                <a:r>
                  <a:rPr lang="en-US" dirty="0" smtClean="0"/>
                  <a:t>SSM and AEM Semi-analytical methods developed in </a:t>
                </a:r>
                <a:r>
                  <a:rPr lang="en-US" dirty="0" err="1" smtClean="0"/>
                  <a:t>HyperPlume</a:t>
                </a:r>
                <a:r>
                  <a:rPr lang="en-US" dirty="0" smtClean="0"/>
                  <a:t> are accurate for expansions with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0</m:t>
                        </m:r>
                      </m:sub>
                    </m:sSub>
                    <m:r>
                      <a:rPr lang="es-ES" b="0" i="1" smtClean="0">
                        <a:latin typeface="Cambria Math" panose="02040503050406030204" pitchFamily="18" charset="0"/>
                      </a:rPr>
                      <m:t>≫1.</m:t>
                    </m:r>
                  </m:oMath>
                </a14:m>
                <a:r>
                  <a:rPr lang="en-US" dirty="0" smtClean="0"/>
                  <a:t>  Comparison of </a:t>
                </a:r>
                <a:r>
                  <a:rPr lang="en-US" dirty="0" err="1" smtClean="0"/>
                  <a:t>HyperPlume</a:t>
                </a:r>
                <a:r>
                  <a:rPr lang="en-US" dirty="0" smtClean="0"/>
                  <a:t> results against previous far-region plume expansion academic codes shows congruent results.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534" t="-1331" r="-890" b="-1479"/>
                </a:stretch>
              </a:blipFill>
            </p:spPr>
            <p:txBody>
              <a:bodyPr/>
              <a:lstStyle/>
              <a:p>
                <a:r>
                  <a:rPr lang="en-GB">
                    <a:noFill/>
                  </a:rPr>
                  <a:t> </a:t>
                </a:r>
              </a:p>
            </p:txBody>
          </p:sp>
        </mc:Fallback>
      </mc:AlternateContent>
    </p:spTree>
    <p:extLst>
      <p:ext uri="{BB962C8B-B14F-4D97-AF65-F5344CB8AC3E}">
        <p14:creationId xmlns:p14="http://schemas.microsoft.com/office/powerpoint/2010/main" val="238686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REFERENCES</a:t>
            </a:r>
            <a:endParaRPr lang="en-GB" dirty="0"/>
          </a:p>
        </p:txBody>
      </p:sp>
      <p:sp>
        <p:nvSpPr>
          <p:cNvPr id="3" name="Marcador de contenido 2"/>
          <p:cNvSpPr>
            <a:spLocks noGrp="1"/>
          </p:cNvSpPr>
          <p:nvPr>
            <p:ph idx="1"/>
          </p:nvPr>
        </p:nvSpPr>
        <p:spPr/>
        <p:txBody>
          <a:bodyPr>
            <a:normAutofit fontScale="92500" lnSpcReduction="10000"/>
          </a:bodyPr>
          <a:lstStyle/>
          <a:p>
            <a:pPr marL="342900" indent="-342900">
              <a:buFont typeface="+mj-lt"/>
              <a:buAutoNum type="arabicPeriod"/>
            </a:pPr>
            <a:r>
              <a:rPr lang="en-US" dirty="0"/>
              <a:t>George P. Sutton</a:t>
            </a:r>
            <a:r>
              <a:rPr lang="en-US" dirty="0" smtClean="0"/>
              <a:t>, Oscar </a:t>
            </a:r>
            <a:r>
              <a:rPr lang="en-US" dirty="0" err="1"/>
              <a:t>Blibarz</a:t>
            </a:r>
            <a:r>
              <a:rPr lang="en-US" dirty="0"/>
              <a:t>, </a:t>
            </a:r>
            <a:r>
              <a:rPr lang="en-US" i="1" dirty="0"/>
              <a:t>Rocket Propulsion Elements,8th edition</a:t>
            </a:r>
            <a:r>
              <a:rPr lang="en-US" dirty="0"/>
              <a:t>. Wiley, John Wiley &amp; Sons, Inc,2010.</a:t>
            </a:r>
          </a:p>
          <a:p>
            <a:pPr marL="342900" indent="-342900">
              <a:buFont typeface="+mj-lt"/>
              <a:buAutoNum type="arabicPeriod"/>
            </a:pPr>
            <a:r>
              <a:rPr lang="en-GB" dirty="0"/>
              <a:t>F. </a:t>
            </a:r>
            <a:r>
              <a:rPr lang="en-GB" dirty="0" err="1" smtClean="0"/>
              <a:t>Cichocki</a:t>
            </a:r>
            <a:r>
              <a:rPr lang="en-GB" dirty="0" smtClean="0"/>
              <a:t> ,</a:t>
            </a:r>
            <a:r>
              <a:rPr lang="en-GB" dirty="0" err="1"/>
              <a:t>M.Merino</a:t>
            </a:r>
            <a:r>
              <a:rPr lang="en-GB" dirty="0" smtClean="0"/>
              <a:t>, </a:t>
            </a:r>
            <a:r>
              <a:rPr lang="en-GB" dirty="0" err="1" smtClean="0"/>
              <a:t>E.Ahedo</a:t>
            </a:r>
            <a:r>
              <a:rPr lang="en-GB" dirty="0" smtClean="0"/>
              <a:t>, </a:t>
            </a:r>
            <a:r>
              <a:rPr lang="en-GB" i="1" dirty="0" err="1" smtClean="0"/>
              <a:t>Modeling</a:t>
            </a:r>
            <a:r>
              <a:rPr lang="en-GB" i="1" dirty="0" smtClean="0"/>
              <a:t> </a:t>
            </a:r>
            <a:r>
              <a:rPr lang="en-GB" i="1" dirty="0"/>
              <a:t>and Simulation of EP Plasma Plume Expansion into Vacuum</a:t>
            </a:r>
            <a:r>
              <a:rPr lang="en-GB" dirty="0"/>
              <a:t> </a:t>
            </a:r>
            <a:r>
              <a:rPr lang="en-GB" dirty="0" smtClean="0"/>
              <a:t>at Propulsion </a:t>
            </a:r>
            <a:r>
              <a:rPr lang="en-GB" dirty="0"/>
              <a:t>and Energy Forum, American Institute of Aeronautics and Astronautic, 50th AIAA/ASME/SAE/ASEE Joint Propulsion Conference, 2014</a:t>
            </a:r>
            <a:r>
              <a:rPr lang="en-GB" dirty="0" smtClean="0"/>
              <a:t>.</a:t>
            </a:r>
          </a:p>
          <a:p>
            <a:pPr marL="342900" indent="-342900">
              <a:buFont typeface="+mj-lt"/>
              <a:buAutoNum type="arabicPeriod"/>
            </a:pPr>
            <a:r>
              <a:rPr lang="en-GB" dirty="0"/>
              <a:t> F. </a:t>
            </a:r>
            <a:r>
              <a:rPr lang="en-GB" dirty="0" err="1"/>
              <a:t>Cichocki</a:t>
            </a:r>
            <a:r>
              <a:rPr lang="en-GB" dirty="0" smtClean="0"/>
              <a:t>, </a:t>
            </a:r>
            <a:r>
              <a:rPr lang="en-GB" dirty="0" err="1" smtClean="0"/>
              <a:t>M.Merino,E.Ahedo</a:t>
            </a:r>
            <a:r>
              <a:rPr lang="en-GB" dirty="0"/>
              <a:t>, </a:t>
            </a:r>
            <a:r>
              <a:rPr lang="en-GB" i="1" dirty="0"/>
              <a:t>A </a:t>
            </a:r>
            <a:r>
              <a:rPr lang="en-GB" i="1" dirty="0" err="1"/>
              <a:t>collisionless</a:t>
            </a:r>
            <a:r>
              <a:rPr lang="en-GB" i="1" dirty="0"/>
              <a:t> plasma thruster plume expansion </a:t>
            </a:r>
            <a:r>
              <a:rPr lang="en-GB" i="1" dirty="0" smtClean="0"/>
              <a:t>model</a:t>
            </a:r>
            <a:r>
              <a:rPr lang="en-GB" dirty="0" smtClean="0"/>
              <a:t>. Plasma </a:t>
            </a:r>
            <a:r>
              <a:rPr lang="en-GB" dirty="0"/>
              <a:t>Sources Science and Technology, IOP Publishing, 2015</a:t>
            </a:r>
            <a:r>
              <a:rPr lang="en-GB" dirty="0" smtClean="0"/>
              <a:t>.</a:t>
            </a:r>
          </a:p>
          <a:p>
            <a:pPr marL="342900" indent="-342900">
              <a:buFont typeface="+mj-lt"/>
              <a:buAutoNum type="arabicPeriod"/>
            </a:pPr>
            <a:r>
              <a:rPr lang="en-US" dirty="0"/>
              <a:t>S. H. Lam, MAE 558 </a:t>
            </a:r>
            <a:r>
              <a:rPr lang="en-US" dirty="0" err="1"/>
              <a:t>Plasmadynamics</a:t>
            </a:r>
            <a:r>
              <a:rPr lang="en-US" dirty="0"/>
              <a:t> Notes Department of Mechanical and Aerospace Engineering Princeton </a:t>
            </a:r>
            <a:r>
              <a:rPr lang="en-US" dirty="0" err="1"/>
              <a:t>University,March</a:t>
            </a:r>
            <a:r>
              <a:rPr lang="en-US" dirty="0"/>
              <a:t> 12, 1997</a:t>
            </a:r>
            <a:endParaRPr lang="en-GB" dirty="0"/>
          </a:p>
          <a:p>
            <a:pPr marL="342900" indent="-342900">
              <a:buFont typeface="+mj-lt"/>
              <a:buAutoNum type="arabicPeriod"/>
            </a:pPr>
            <a:r>
              <a:rPr lang="en-US" dirty="0"/>
              <a:t>E.J. </a:t>
            </a:r>
            <a:r>
              <a:rPr lang="en-US" dirty="0" err="1"/>
              <a:t>Hinch</a:t>
            </a:r>
            <a:r>
              <a:rPr lang="en-US" dirty="0"/>
              <a:t>. Perturbation methods. Cambridge University Press, 199</a:t>
            </a:r>
            <a:endParaRPr lang="en-GB" dirty="0"/>
          </a:p>
          <a:p>
            <a:pPr marL="342900" indent="-342900">
              <a:buFont typeface="+mj-lt"/>
              <a:buAutoNum type="arabicPeriod"/>
            </a:pPr>
            <a:r>
              <a:rPr lang="en-US" dirty="0"/>
              <a:t>Goebel D. and Katz I. 2008 </a:t>
            </a:r>
            <a:r>
              <a:rPr lang="en-US" i="1" dirty="0"/>
              <a:t>Fundamentals of Electric Propulsion: Ion and Hall Thrusters</a:t>
            </a:r>
            <a:r>
              <a:rPr lang="en-US" dirty="0"/>
              <a:t> (New York: Wiley</a:t>
            </a:r>
            <a:r>
              <a:rPr lang="en-US" dirty="0" smtClean="0"/>
              <a:t>)</a:t>
            </a:r>
          </a:p>
          <a:p>
            <a:pPr marL="342900" indent="-342900">
              <a:buFont typeface="+mj-lt"/>
              <a:buAutoNum type="arabicPeriod"/>
            </a:pPr>
            <a:endParaRPr lang="en-US" dirty="0" smtClean="0"/>
          </a:p>
          <a:p>
            <a:pPr marL="342900" indent="-342900">
              <a:buFont typeface="+mj-lt"/>
              <a:buAutoNum type="arabicPeriod"/>
            </a:pPr>
            <a:endParaRPr lang="en-GB" dirty="0"/>
          </a:p>
        </p:txBody>
      </p:sp>
    </p:spTree>
    <p:extLst>
      <p:ext uri="{BB962C8B-B14F-4D97-AF65-F5344CB8AC3E}">
        <p14:creationId xmlns:p14="http://schemas.microsoft.com/office/powerpoint/2010/main" val="29999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normAutofit/>
          </a:bodyPr>
          <a:lstStyle/>
          <a:p>
            <a:r>
              <a:rPr lang="es-ES" dirty="0" smtClean="0"/>
              <a:t>INTRODUCTION AND MOTIVATION</a:t>
            </a:r>
            <a:r>
              <a:rPr lang="es-ES" dirty="0"/>
              <a:t/>
            </a:r>
            <a:br>
              <a:rPr lang="es-ES" dirty="0"/>
            </a:br>
            <a:endParaRPr lang="es-ES" dirty="0"/>
          </a:p>
        </p:txBody>
      </p:sp>
      <mc:AlternateContent xmlns:mc="http://schemas.openxmlformats.org/markup-compatibility/2006" xmlns:a14="http://schemas.microsoft.com/office/drawing/2010/main">
        <mc:Choice Requires="a14">
          <p:sp>
            <p:nvSpPr>
              <p:cNvPr id="2" name="Marcador de contenido 1"/>
              <p:cNvSpPr>
                <a:spLocks noGrp="1"/>
              </p:cNvSpPr>
              <p:nvPr>
                <p:ph idx="1"/>
              </p:nvPr>
            </p:nvSpPr>
            <p:spPr>
              <a:xfrm>
                <a:off x="3200401" y="1600200"/>
                <a:ext cx="5715000" cy="4267796"/>
              </a:xfrm>
            </p:spPr>
            <p:txBody>
              <a:bodyPr>
                <a:normAutofit/>
              </a:bodyPr>
              <a:lstStyle/>
              <a:p>
                <a:r>
                  <a:rPr lang="en-US" dirty="0" smtClean="0"/>
                  <a:t>Electric Propulsion vs. Chemical Propulsion:  higher  Specific Impulse and lower Thrust.</a:t>
                </a:r>
              </a:p>
              <a:p>
                <a:pPr marL="0" indent="0">
                  <a:buNone/>
                </a:pPr>
                <a:r>
                  <a:rPr lang="en-US" b="0" dirty="0" smtClean="0"/>
                  <a:t>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𝑚</m:t>
                        </m:r>
                      </m:e>
                    </m:acc>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𝑚</m:t>
                        </m:r>
                      </m:e>
                    </m:acc>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𝑠𝑝</m:t>
                        </m:r>
                      </m:sub>
                    </m:sSub>
                  </m:oMath>
                </a14:m>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𝑠𝑝</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𝐹𝑑𝑡</m:t>
                            </m:r>
                            <m:r>
                              <a:rPr lang="en-US" b="0" i="1" smtClean="0">
                                <a:latin typeface="Cambria Math" panose="02040503050406030204" pitchFamily="18" charset="0"/>
                              </a:rPr>
                              <m:t> </m:t>
                            </m:r>
                          </m:e>
                        </m:nary>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0</m:t>
                            </m:r>
                          </m:sub>
                        </m:sSub>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𝑚𝑑𝑡</m:t>
                            </m:r>
                          </m:e>
                        </m:nary>
                      </m:den>
                    </m:f>
                  </m:oMath>
                </a14:m>
                <a:endParaRPr lang="en-US" dirty="0" smtClean="0"/>
              </a:p>
              <a:p>
                <a:r>
                  <a:rPr lang="en-US" dirty="0" smtClean="0"/>
                  <a:t>Electric propulsion ideal for GEO and LEO satellite operations (orbit transfers) as well as deep-space applications.</a:t>
                </a:r>
              </a:p>
              <a:p>
                <a:r>
                  <a:rPr lang="en-US" dirty="0" smtClean="0"/>
                  <a:t>Active areas of investigation in EP: Incremental technologies – Study of exhaust plasma plume expansion outside GIT and HET</a:t>
                </a:r>
              </a:p>
              <a:p>
                <a:pPr marL="0" indent="0">
                  <a:buNone/>
                </a:pPr>
                <a:endParaRPr lang="en-GB" dirty="0"/>
              </a:p>
            </p:txBody>
          </p:sp>
        </mc:Choice>
        <mc:Fallback xmlns="">
          <p:sp>
            <p:nvSpPr>
              <p:cNvPr id="2" name="Marcador de contenido 1"/>
              <p:cNvSpPr>
                <a:spLocks noGrp="1" noRot="1" noChangeAspect="1" noMove="1" noResize="1" noEditPoints="1" noAdjustHandles="1" noChangeArrowheads="1" noChangeShapeType="1" noTextEdit="1"/>
              </p:cNvSpPr>
              <p:nvPr>
                <p:ph idx="1"/>
              </p:nvPr>
            </p:nvSpPr>
            <p:spPr>
              <a:xfrm>
                <a:off x="3200401" y="1600200"/>
                <a:ext cx="5715000" cy="4267796"/>
              </a:xfrm>
              <a:blipFill>
                <a:blip r:embed="rId2"/>
                <a:stretch>
                  <a:fillRect l="-640" t="-1429"/>
                </a:stretch>
              </a:blipFill>
            </p:spPr>
            <p:txBody>
              <a:bodyPr/>
              <a:lstStyle/>
              <a:p>
                <a:r>
                  <a:rPr lang="en-GB">
                    <a:noFill/>
                  </a:rPr>
                  <a:t> </a:t>
                </a:r>
              </a:p>
            </p:txBody>
          </p:sp>
        </mc:Fallback>
      </mc:AlternateContent>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575" y="2131114"/>
            <a:ext cx="2824945" cy="158903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56" y="4413168"/>
            <a:ext cx="2819401" cy="2084087"/>
          </a:xfrm>
          <a:prstGeom prst="rect">
            <a:avLst/>
          </a:prstGeom>
        </p:spPr>
      </p:pic>
      <p:pic>
        <p:nvPicPr>
          <p:cNvPr id="6" name="Picture 2" descr="Resultado de imagen de gridded ion thru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5293" y="4798429"/>
            <a:ext cx="2342108" cy="166126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descr="Resultado de imagen de hall effect thruster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Resultado de imagen de hall effect thruster diagr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0800" y="4798429"/>
            <a:ext cx="2288766" cy="166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INTRODUCTION AND MOTIVATION</a:t>
            </a:r>
            <a:endParaRPr lang="en-GB" dirty="0"/>
          </a:p>
        </p:txBody>
      </p:sp>
      <p:sp>
        <p:nvSpPr>
          <p:cNvPr id="3" name="Marcador de contenido 2"/>
          <p:cNvSpPr>
            <a:spLocks noGrp="1"/>
          </p:cNvSpPr>
          <p:nvPr>
            <p:ph idx="1"/>
          </p:nvPr>
        </p:nvSpPr>
        <p:spPr>
          <a:xfrm>
            <a:off x="3200400" y="2209800"/>
            <a:ext cx="5791200" cy="4267201"/>
          </a:xfrm>
        </p:spPr>
        <p:txBody>
          <a:bodyPr/>
          <a:lstStyle/>
          <a:p>
            <a:r>
              <a:rPr lang="en-US" dirty="0" smtClean="0"/>
              <a:t>Plasma plumes</a:t>
            </a:r>
            <a:r>
              <a:rPr lang="en-US" dirty="0"/>
              <a:t>: Ionized gas propellant expelled from electric thrusters at high divergence angles.</a:t>
            </a:r>
          </a:p>
          <a:p>
            <a:r>
              <a:rPr lang="en-US" dirty="0" smtClean="0"/>
              <a:t>Potential Problems: big concern for spacecraft integrators due to the loss </a:t>
            </a:r>
            <a:r>
              <a:rPr lang="en-US" dirty="0"/>
              <a:t>of propulsive </a:t>
            </a:r>
            <a:r>
              <a:rPr lang="en-US" dirty="0" smtClean="0"/>
              <a:t>momentum and plasma-spacecraft interaction (sputtering, arc discharges,…) of plumes.</a:t>
            </a:r>
          </a:p>
          <a:p>
            <a:r>
              <a:rPr lang="en-US" dirty="0" smtClean="0"/>
              <a:t>Innovative Applications: Using plasma plumes for Space debris removal.</a:t>
            </a:r>
          </a:p>
          <a:p>
            <a:endParaRPr lang="en-GB"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063" y="4775237"/>
            <a:ext cx="4261874" cy="1701764"/>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209800"/>
            <a:ext cx="2557093" cy="1913024"/>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4580024"/>
            <a:ext cx="2585840" cy="1981200"/>
          </a:xfrm>
          <a:prstGeom prst="rect">
            <a:avLst/>
          </a:prstGeom>
        </p:spPr>
      </p:pic>
    </p:spTree>
    <p:extLst>
      <p:ext uri="{BB962C8B-B14F-4D97-AF65-F5344CB8AC3E}">
        <p14:creationId xmlns:p14="http://schemas.microsoft.com/office/powerpoint/2010/main" val="24258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INTRODUCTION </a:t>
            </a:r>
            <a:r>
              <a:rPr lang="es-ES" dirty="0" smtClean="0"/>
              <a:t>AND MOTIVATION</a:t>
            </a:r>
            <a:endParaRPr lang="en-GB" dirty="0"/>
          </a:p>
        </p:txBody>
      </p:sp>
      <p:sp>
        <p:nvSpPr>
          <p:cNvPr id="3" name="Marcador de contenido 2"/>
          <p:cNvSpPr>
            <a:spLocks noGrp="1"/>
          </p:cNvSpPr>
          <p:nvPr>
            <p:ph idx="1"/>
          </p:nvPr>
        </p:nvSpPr>
        <p:spPr>
          <a:xfrm>
            <a:off x="1142106" y="1904999"/>
            <a:ext cx="7239894" cy="4343401"/>
          </a:xfrm>
        </p:spPr>
        <p:txBody>
          <a:bodyPr>
            <a:normAutofit fontScale="92500" lnSpcReduction="20000"/>
          </a:bodyPr>
          <a:lstStyle/>
          <a:p>
            <a:r>
              <a:rPr lang="en-US" dirty="0" smtClean="0"/>
              <a:t>Near-Region and Far-Region plume expansion modelling.</a:t>
            </a:r>
          </a:p>
          <a:p>
            <a:endParaRPr lang="en-US" dirty="0" smtClean="0"/>
          </a:p>
          <a:p>
            <a:endParaRPr lang="en-US" dirty="0"/>
          </a:p>
          <a:p>
            <a:pPr marL="0" indent="0">
              <a:buNone/>
            </a:pPr>
            <a:endParaRPr lang="en-US" dirty="0" smtClean="0"/>
          </a:p>
          <a:p>
            <a:pPr marL="0" indent="0">
              <a:buNone/>
            </a:pPr>
            <a:endParaRPr lang="en-US" dirty="0" smtClean="0"/>
          </a:p>
          <a:p>
            <a:endParaRPr lang="en-US" dirty="0" smtClean="0"/>
          </a:p>
          <a:p>
            <a:r>
              <a:rPr lang="en-US" dirty="0"/>
              <a:t>Limited availability of space in-flight data and lab measurement impediments -&gt; Plume </a:t>
            </a:r>
            <a:r>
              <a:rPr lang="en-US" dirty="0" smtClean="0"/>
              <a:t>modeling.</a:t>
            </a:r>
            <a:endParaRPr lang="en-US" dirty="0"/>
          </a:p>
          <a:p>
            <a:r>
              <a:rPr lang="en-US" dirty="0" smtClean="0"/>
              <a:t>Near-Region plume expansion: more complex, advance models are needed (PIC)</a:t>
            </a:r>
          </a:p>
          <a:p>
            <a:r>
              <a:rPr lang="en-US" dirty="0" smtClean="0"/>
              <a:t>Far-Region plume expansion: 0.6 – 1 m. out of thruster. Simpler, </a:t>
            </a:r>
            <a:r>
              <a:rPr lang="en-US" dirty="0" err="1" smtClean="0"/>
              <a:t>colisionless</a:t>
            </a:r>
            <a:r>
              <a:rPr lang="en-US" dirty="0" smtClean="0"/>
              <a:t> and non-magnetic. (Semi-analytical models can be used)</a:t>
            </a:r>
          </a:p>
          <a:p>
            <a:r>
              <a:rPr lang="en-US" dirty="0" smtClean="0"/>
              <a:t>Previous investigations on simple Far-Region plasma plume models were presented in [2].  This dissertation builds upon that work.</a:t>
            </a:r>
          </a:p>
          <a:p>
            <a:endParaRPr lang="en-US" dirty="0" smtClean="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889" y="2209800"/>
            <a:ext cx="3544223" cy="1538939"/>
          </a:xfrm>
          <a:prstGeom prst="rect">
            <a:avLst/>
          </a:prstGeom>
        </p:spPr>
      </p:pic>
    </p:spTree>
    <p:extLst>
      <p:ext uri="{BB962C8B-B14F-4D97-AF65-F5344CB8AC3E}">
        <p14:creationId xmlns:p14="http://schemas.microsoft.com/office/powerpoint/2010/main" val="188187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INTRODUCTION AND MOTIVATION</a:t>
            </a:r>
            <a:endParaRPr lang="en-GB" dirty="0"/>
          </a:p>
        </p:txBody>
      </p:sp>
      <p:sp>
        <p:nvSpPr>
          <p:cNvPr id="3" name="Marcador de contenido 2"/>
          <p:cNvSpPr>
            <a:spLocks noGrp="1"/>
          </p:cNvSpPr>
          <p:nvPr>
            <p:ph idx="1"/>
          </p:nvPr>
        </p:nvSpPr>
        <p:spPr/>
        <p:txBody>
          <a:bodyPr/>
          <a:lstStyle/>
          <a:p>
            <a:r>
              <a:rPr lang="en-US" dirty="0" smtClean="0"/>
              <a:t>Objectives of this dissertation:</a:t>
            </a:r>
          </a:p>
          <a:p>
            <a:pPr>
              <a:buFont typeface="Wingdings" panose="05000000000000000000" pitchFamily="2" charset="2"/>
              <a:buChar char="ü"/>
            </a:pPr>
            <a:r>
              <a:rPr lang="en-US" dirty="0" smtClean="0"/>
              <a:t> Understand and model the physical equations driving a two-fluid, </a:t>
            </a:r>
            <a:r>
              <a:rPr lang="en-US" dirty="0" err="1" smtClean="0"/>
              <a:t>colisionless</a:t>
            </a:r>
            <a:r>
              <a:rPr lang="en-US" dirty="0" smtClean="0"/>
              <a:t>, and </a:t>
            </a:r>
            <a:r>
              <a:rPr lang="en-US" dirty="0" err="1" smtClean="0"/>
              <a:t>unmagnetized</a:t>
            </a:r>
            <a:r>
              <a:rPr lang="en-US" dirty="0" smtClean="0"/>
              <a:t> </a:t>
            </a:r>
            <a:r>
              <a:rPr lang="en-US" dirty="0"/>
              <a:t>far-region </a:t>
            </a:r>
            <a:r>
              <a:rPr lang="en-US" dirty="0" smtClean="0"/>
              <a:t> plume expansion.</a:t>
            </a:r>
          </a:p>
          <a:p>
            <a:pPr>
              <a:buFont typeface="Wingdings" panose="05000000000000000000" pitchFamily="2" charset="2"/>
              <a:buChar char="ü"/>
            </a:pPr>
            <a:r>
              <a:rPr lang="en-US" dirty="0" smtClean="0"/>
              <a:t> Inspect two semi-analytical methods in far-region hypersonic plume expansion characterization: the Self-Similar Method (SSM) and the Asymptotic Expansion Method (AEM).</a:t>
            </a:r>
          </a:p>
          <a:p>
            <a:pPr>
              <a:buFont typeface="Wingdings" panose="05000000000000000000" pitchFamily="2" charset="2"/>
              <a:buChar char="ü"/>
            </a:pPr>
            <a:r>
              <a:rPr lang="en-GB" dirty="0" smtClean="0"/>
              <a:t> Development of  </a:t>
            </a:r>
            <a:r>
              <a:rPr lang="en-GB" dirty="0" err="1" smtClean="0"/>
              <a:t>HyperPlume</a:t>
            </a:r>
            <a:r>
              <a:rPr lang="en-GB" dirty="0" smtClean="0"/>
              <a:t>, an Open-Source code written in Python</a:t>
            </a:r>
            <a:r>
              <a:rPr lang="en-GB" dirty="0"/>
              <a:t> </a:t>
            </a:r>
            <a:r>
              <a:rPr lang="en-GB" dirty="0" smtClean="0"/>
              <a:t>to implement and characterise far-region plume expansions within SSM and AEM theory frameworks. </a:t>
            </a:r>
          </a:p>
          <a:p>
            <a:pPr>
              <a:buFont typeface="Wingdings" panose="05000000000000000000" pitchFamily="2" charset="2"/>
              <a:buChar char="ü"/>
            </a:pPr>
            <a:r>
              <a:rPr lang="en-GB" dirty="0"/>
              <a:t> </a:t>
            </a:r>
            <a:r>
              <a:rPr lang="en-GB" dirty="0" smtClean="0"/>
              <a:t>Inspect the results obtained from </a:t>
            </a:r>
            <a:r>
              <a:rPr lang="en-GB" dirty="0" err="1" smtClean="0"/>
              <a:t>HyperPlume</a:t>
            </a:r>
            <a:r>
              <a:rPr lang="en-GB" dirty="0" smtClean="0"/>
              <a:t> and compare them against previous far-region plume expansions codes to check the validity of the Open-Source code.</a:t>
            </a:r>
          </a:p>
          <a:p>
            <a:pPr>
              <a:buFont typeface="Wingdings" panose="05000000000000000000" pitchFamily="2" charset="2"/>
              <a:buChar char="ü"/>
            </a:pPr>
            <a:endParaRPr lang="en-GB" dirty="0" smtClean="0"/>
          </a:p>
          <a:p>
            <a:pPr>
              <a:buFont typeface="Wingdings" panose="05000000000000000000" pitchFamily="2" charset="2"/>
              <a:buChar char="ü"/>
            </a:pPr>
            <a:endParaRPr lang="en-GB" dirty="0"/>
          </a:p>
        </p:txBody>
      </p:sp>
    </p:spTree>
    <p:extLst>
      <p:ext uri="{BB962C8B-B14F-4D97-AF65-F5344CB8AC3E}">
        <p14:creationId xmlns:p14="http://schemas.microsoft.com/office/powerpoint/2010/main" val="409873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FAR-REGION MODELLING OF PLUME EXPANSION</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2106" y="1904999"/>
                <a:ext cx="7011293" cy="4267201"/>
              </a:xfrm>
            </p:spPr>
            <p:txBody>
              <a:bodyPr>
                <a:normAutofit fontScale="92500" lnSpcReduction="20000"/>
              </a:bodyPr>
              <a:lstStyle/>
              <a:p>
                <a:r>
                  <a:rPr lang="en-US" sz="1900" dirty="0" smtClean="0"/>
                  <a:t>Far-region plume </a:t>
                </a:r>
                <a:r>
                  <a:rPr lang="en-GB" sz="1900" dirty="0"/>
                  <a:t>steady-state </a:t>
                </a:r>
                <a:r>
                  <a:rPr lang="en-GB" sz="1900" dirty="0" smtClean="0"/>
                  <a:t> </a:t>
                </a:r>
                <a:r>
                  <a:rPr lang="en-US" sz="1900" dirty="0" smtClean="0"/>
                  <a:t>two-fluid model equations:</a:t>
                </a:r>
              </a:p>
              <a:p>
                <a:endParaRPr lang="en-US" sz="1900" dirty="0" smtClean="0"/>
              </a:p>
              <a:p>
                <a:pPr marL="0" indent="0">
                  <a:buNone/>
                </a:pPr>
                <a:r>
                  <a:rPr lang="en-US" sz="1900" dirty="0" smtClean="0"/>
                  <a:t>			</a:t>
                </a:r>
                <a:r>
                  <a:rPr lang="en-US" sz="1900" dirty="0"/>
                  <a:t> </a:t>
                </a:r>
                <a:r>
                  <a:rPr lang="en-US" sz="1900" dirty="0" smtClean="0"/>
                  <a:t>       </a:t>
                </a:r>
              </a:p>
              <a:p>
                <a:pPr marL="0" indent="0">
                  <a:buNone/>
                </a:pPr>
                <a:r>
                  <a:rPr lang="en-US" sz="1900" dirty="0"/>
                  <a:t>	</a:t>
                </a:r>
                <a:r>
                  <a:rPr lang="en-US" sz="1900" dirty="0" smtClean="0"/>
                  <a:t>		        Assumptions					</a:t>
                </a:r>
              </a:p>
              <a:p>
                <a:pPr marL="0" indent="0">
                  <a:buNone/>
                </a:pPr>
                <a:endParaRPr lang="en-US" sz="1900" dirty="0"/>
              </a:p>
              <a:p>
                <a:pPr marL="0" indent="0">
                  <a:buNone/>
                </a:pPr>
                <a:endParaRPr lang="en-US" sz="1900" dirty="0" smtClean="0"/>
              </a:p>
              <a:p>
                <a:pPr marL="0" indent="0">
                  <a:buNone/>
                </a:pPr>
                <a:endParaRPr lang="en-US" sz="1900" dirty="0"/>
              </a:p>
              <a:p>
                <a:r>
                  <a:rPr lang="en-US" sz="1900" dirty="0" smtClean="0"/>
                  <a:t>Assumptions: </a:t>
                </a:r>
                <a14:m>
                  <m:oMath xmlns:m="http://schemas.openxmlformats.org/officeDocument/2006/math">
                    <m:r>
                      <a:rPr lang="en-US" sz="1900" i="1">
                        <a:latin typeface="Cambria Math" panose="02040503050406030204" pitchFamily="18" charset="0"/>
                      </a:rPr>
                      <m:t>𝐿</m:t>
                    </m:r>
                    <m:r>
                      <a:rPr lang="en-US" sz="1900" i="1">
                        <a:latin typeface="Cambria Math" panose="02040503050406030204" pitchFamily="18" charset="0"/>
                      </a:rPr>
                      <m:t>≫ </m:t>
                    </m:r>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𝜆</m:t>
                        </m:r>
                      </m:e>
                      <m:sub>
                        <m:r>
                          <a:rPr lang="en-US" sz="1900" i="1">
                            <a:latin typeface="Cambria Math" panose="02040503050406030204" pitchFamily="18" charset="0"/>
                            <a:ea typeface="Cambria Math" panose="02040503050406030204" pitchFamily="18" charset="0"/>
                          </a:rPr>
                          <m:t>𝐷</m:t>
                        </m:r>
                      </m:sub>
                    </m:sSub>
                  </m:oMath>
                </a14:m>
                <a:r>
                  <a:rPr lang="en-US" sz="1900" dirty="0" smtClean="0"/>
                  <a:t>, </a:t>
                </a:r>
                <a:r>
                  <a:rPr lang="en-US" sz="1900" dirty="0" err="1" smtClean="0"/>
                  <a:t>quasineutral</a:t>
                </a:r>
                <a:r>
                  <a:rPr lang="en-US" sz="1900" dirty="0" smtClean="0"/>
                  <a:t> and </a:t>
                </a:r>
                <a:r>
                  <a:rPr lang="en-US" sz="1900" dirty="0" err="1" smtClean="0"/>
                  <a:t>unmagnetized</a:t>
                </a:r>
                <a:r>
                  <a:rPr lang="en-US" sz="1900" dirty="0" smtClean="0"/>
                  <a:t> plume </a:t>
                </a:r>
                <a:r>
                  <a:rPr lang="en-US" sz="1900" dirty="0"/>
                  <a:t>expansion</a:t>
                </a:r>
                <a:r>
                  <a:rPr lang="en-US" sz="1900" dirty="0" smtClean="0"/>
                  <a:t>, </a:t>
                </a:r>
                <a14:m>
                  <m:oMath xmlns:m="http://schemas.openxmlformats.org/officeDocument/2006/math">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𝑃</m:t>
                        </m:r>
                      </m:e>
                      <m:sub>
                        <m:r>
                          <a:rPr lang="en-US" sz="1900" b="0" i="1" smtClean="0">
                            <a:latin typeface="Cambria Math" panose="02040503050406030204" pitchFamily="18" charset="0"/>
                          </a:rPr>
                          <m:t>𝑒</m:t>
                        </m:r>
                      </m:sub>
                    </m:sSub>
                  </m:oMath>
                </a14:m>
                <a:r>
                  <a:rPr lang="en-US" sz="1900" dirty="0" smtClean="0"/>
                  <a:t> approximated to isotropic tensor, neglect ion thermal pressure and electron inertia…</a:t>
                </a:r>
                <a:endParaRPr lang="en-US" sz="1900" dirty="0"/>
              </a:p>
              <a:p>
                <a:r>
                  <a:rPr lang="en-US" sz="1900" dirty="0" smtClean="0"/>
                  <a:t>Hyperbolic Equations: Important parameter is </a:t>
                </a:r>
                <a14:m>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𝑀</m:t>
                        </m:r>
                      </m:e>
                      <m:sub>
                        <m:r>
                          <a:rPr lang="en-US" sz="1900" b="0" i="1" smtClean="0">
                            <a:latin typeface="Cambria Math" panose="02040503050406030204" pitchFamily="18" charset="0"/>
                          </a:rPr>
                          <m:t>0</m:t>
                        </m:r>
                      </m:sub>
                    </m:sSub>
                  </m:oMath>
                </a14:m>
                <a:r>
                  <a:rPr lang="en-US" sz="1900" b="0" dirty="0" smtClean="0"/>
                  <a:t>. </a:t>
                </a:r>
                <a:r>
                  <a:rPr lang="en-US" sz="1900" dirty="0"/>
                  <a:t>S</a:t>
                </a:r>
                <a:r>
                  <a:rPr lang="en-US" sz="1900" dirty="0" smtClean="0"/>
                  <a:t>olved </a:t>
                </a:r>
                <a:r>
                  <a:rPr lang="en-US" sz="1900" dirty="0"/>
                  <a:t>under two semi-analytical methods valid for hypersonic plume expansions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0</m:t>
                        </m:r>
                      </m:sub>
                    </m:sSub>
                    <m:r>
                      <a:rPr lang="en-US" sz="1900" i="1">
                        <a:latin typeface="Cambria Math" panose="02040503050406030204" pitchFamily="18" charset="0"/>
                      </a:rPr>
                      <m:t>≫1</m:t>
                    </m:r>
                  </m:oMath>
                </a14:m>
                <a:r>
                  <a:rPr lang="en-GB" sz="1900" dirty="0"/>
                  <a:t> ): AEM and SSM.</a:t>
                </a:r>
              </a:p>
              <a:p>
                <a:endParaRPr lang="en-US" b="0" dirty="0" smtClean="0"/>
              </a:p>
              <a:p>
                <a:endParaRPr lang="en-US"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2106" y="1904999"/>
                <a:ext cx="7011293" cy="4267201"/>
              </a:xfrm>
              <a:blipFill>
                <a:blip r:embed="rId2"/>
                <a:stretch>
                  <a:fillRect l="-522" t="-2282" b="-856"/>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1437485" y="2449491"/>
            <a:ext cx="1962146" cy="1714947"/>
          </a:xfrm>
          <a:prstGeom prst="rect">
            <a:avLst/>
          </a:prstGeom>
        </p:spPr>
      </p:pic>
      <p:sp>
        <p:nvSpPr>
          <p:cNvPr id="5" name="Flecha derecha 4"/>
          <p:cNvSpPr/>
          <p:nvPr/>
        </p:nvSpPr>
        <p:spPr>
          <a:xfrm>
            <a:off x="3505200" y="3173599"/>
            <a:ext cx="1519998" cy="255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6" name="Imagen 5"/>
          <p:cNvPicPr>
            <a:picLocks noChangeAspect="1"/>
          </p:cNvPicPr>
          <p:nvPr/>
        </p:nvPicPr>
        <p:blipFill>
          <a:blip r:embed="rId4"/>
          <a:stretch>
            <a:fillRect/>
          </a:stretch>
        </p:blipFill>
        <p:spPr>
          <a:xfrm>
            <a:off x="5171754" y="2494376"/>
            <a:ext cx="2900216" cy="1193318"/>
          </a:xfrm>
          <a:prstGeom prst="rect">
            <a:avLst/>
          </a:prstGeom>
        </p:spPr>
      </p:pic>
      <p:pic>
        <p:nvPicPr>
          <p:cNvPr id="7" name="Imagen 6"/>
          <p:cNvPicPr>
            <a:picLocks noChangeAspect="1"/>
          </p:cNvPicPr>
          <p:nvPr/>
        </p:nvPicPr>
        <p:blipFill>
          <a:blip r:embed="rId5"/>
          <a:stretch>
            <a:fillRect/>
          </a:stretch>
        </p:blipFill>
        <p:spPr>
          <a:xfrm>
            <a:off x="5197879" y="3840093"/>
            <a:ext cx="2880622" cy="324345"/>
          </a:xfrm>
          <a:prstGeom prst="rect">
            <a:avLst/>
          </a:prstGeom>
        </p:spPr>
      </p:pic>
    </p:spTree>
    <p:extLst>
      <p:ext uri="{BB962C8B-B14F-4D97-AF65-F5344CB8AC3E}">
        <p14:creationId xmlns:p14="http://schemas.microsoft.com/office/powerpoint/2010/main" val="159435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ASYMPTOTIC EXPANSION METHOD</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42108" y="1904999"/>
                <a:ext cx="3429893" cy="4114801"/>
              </a:xfrm>
            </p:spPr>
            <p:txBody>
              <a:bodyPr>
                <a:normAutofit/>
              </a:bodyPr>
              <a:lstStyle/>
              <a:p>
                <a:r>
                  <a:rPr lang="en-US" dirty="0" smtClean="0"/>
                  <a:t>AEM based on perturbation theory and asymptotic expansions about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r>
                      <a:rPr lang="en-US" b="0" i="1" smtClean="0">
                        <a:latin typeface="Cambria Math" panose="02040503050406030204" pitchFamily="18" charset="0"/>
                        <a:ea typeface="Cambria Math" panose="02040503050406030204" pitchFamily="18" charset="0"/>
                      </a:rPr>
                      <m:t>≪1</m:t>
                    </m:r>
                    <m:r>
                      <a:rPr lang="en-US" b="0" i="0" smtClean="0">
                        <a:latin typeface="Cambria Math" panose="02040503050406030204" pitchFamily="18" charset="0"/>
                        <a:ea typeface="Cambria Math" panose="02040503050406030204" pitchFamily="18" charset="0"/>
                      </a:rPr>
                      <m:t>.</m:t>
                    </m:r>
                  </m:oMath>
                </a14:m>
                <a:r>
                  <a:rPr lang="en-GB" dirty="0" smtClean="0"/>
                  <a:t> General solution built upon AEM higher order corrections.</a:t>
                </a:r>
              </a:p>
              <a:p>
                <a:r>
                  <a:rPr lang="en-GB" dirty="0" smtClean="0"/>
                  <a:t>Change of reference system, from </a:t>
                </a:r>
                <a14:m>
                  <m:oMath xmlns:m="http://schemas.openxmlformats.org/officeDocument/2006/math">
                    <m:d>
                      <m:dPr>
                        <m:ctrlPr>
                          <a:rPr lang="es-ES" b="0" i="1" smtClean="0">
                            <a:latin typeface="Cambria Math" panose="02040503050406030204" pitchFamily="18" charset="0"/>
                          </a:rPr>
                        </m:ctrlPr>
                      </m:dPr>
                      <m:e>
                        <m:r>
                          <a:rPr lang="es-ES" b="0" i="1" smtClean="0">
                            <a:latin typeface="Cambria Math" panose="02040503050406030204" pitchFamily="18" charset="0"/>
                          </a:rPr>
                          <m:t>𝑧</m:t>
                        </m:r>
                        <m:r>
                          <a:rPr lang="es-ES" b="0" i="1" smtClean="0">
                            <a:latin typeface="Cambria Math" panose="02040503050406030204" pitchFamily="18" charset="0"/>
                          </a:rPr>
                          <m:t>,</m:t>
                        </m:r>
                        <m:r>
                          <a:rPr lang="es-ES" b="0" i="1" smtClean="0">
                            <a:latin typeface="Cambria Math" panose="02040503050406030204" pitchFamily="18" charset="0"/>
                          </a:rPr>
                          <m:t>𝑟</m:t>
                        </m:r>
                      </m:e>
                    </m:d>
                  </m:oMath>
                </a14:m>
                <a:r>
                  <a:rPr lang="en-GB" dirty="0" smtClean="0"/>
                  <a:t> map to  </a:t>
                </a:r>
                <a14:m>
                  <m:oMath xmlns:m="http://schemas.openxmlformats.org/officeDocument/2006/math">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𝜂</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𝜁</m:t>
                        </m:r>
                      </m:e>
                    </m:d>
                    <m:r>
                      <a:rPr lang="es-ES" b="0" i="0" smtClean="0">
                        <a:latin typeface="Cambria Math" panose="02040503050406030204" pitchFamily="18" charset="0"/>
                        <a:ea typeface="Cambria Math" panose="02040503050406030204" pitchFamily="18" charset="0"/>
                      </a:rPr>
                      <m:t>,</m:t>
                    </m:r>
                  </m:oMath>
                </a14:m>
                <a:r>
                  <a:rPr lang="en-GB" dirty="0" smtClean="0"/>
                  <a:t> returns simpler equations:</a:t>
                </a:r>
              </a:p>
              <a:p>
                <a:endParaRPr lang="en-GB" dirty="0" smtClean="0"/>
              </a:p>
              <a:p>
                <a:endParaRPr lang="en-GB" dirty="0" smtClean="0"/>
              </a:p>
              <a:p>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42108" y="1904999"/>
                <a:ext cx="3429893" cy="4114801"/>
              </a:xfrm>
              <a:blipFill>
                <a:blip r:embed="rId2"/>
                <a:stretch>
                  <a:fillRect l="-1066" t="-1331" r="-1954"/>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4876800" y="1904999"/>
            <a:ext cx="3792583" cy="1080379"/>
          </a:xfrm>
          <a:prstGeom prst="rect">
            <a:avLst/>
          </a:prstGeom>
        </p:spPr>
      </p:pic>
      <p:pic>
        <p:nvPicPr>
          <p:cNvPr id="5" name="Imagen 4"/>
          <p:cNvPicPr>
            <a:picLocks noChangeAspect="1"/>
          </p:cNvPicPr>
          <p:nvPr/>
        </p:nvPicPr>
        <p:blipFill>
          <a:blip r:embed="rId4"/>
          <a:stretch>
            <a:fillRect/>
          </a:stretch>
        </p:blipFill>
        <p:spPr>
          <a:xfrm>
            <a:off x="4846474" y="3302558"/>
            <a:ext cx="3822909" cy="2348761"/>
          </a:xfrm>
          <a:prstGeom prst="rect">
            <a:avLst/>
          </a:prstGeom>
        </p:spPr>
      </p:pic>
      <p:pic>
        <p:nvPicPr>
          <p:cNvPr id="6" name="Imagen 5"/>
          <p:cNvPicPr>
            <a:picLocks noChangeAspect="1"/>
          </p:cNvPicPr>
          <p:nvPr/>
        </p:nvPicPr>
        <p:blipFill>
          <a:blip r:embed="rId5"/>
          <a:stretch>
            <a:fillRect/>
          </a:stretch>
        </p:blipFill>
        <p:spPr>
          <a:xfrm>
            <a:off x="1447800" y="4629288"/>
            <a:ext cx="2571750" cy="857250"/>
          </a:xfrm>
          <a:prstGeom prst="rect">
            <a:avLst/>
          </a:prstGeom>
        </p:spPr>
      </p:pic>
      <p:pic>
        <p:nvPicPr>
          <p:cNvPr id="7" name="Imagen 6"/>
          <p:cNvPicPr>
            <a:picLocks noChangeAspect="1"/>
          </p:cNvPicPr>
          <p:nvPr/>
        </p:nvPicPr>
        <p:blipFill>
          <a:blip r:embed="rId6"/>
          <a:stretch>
            <a:fillRect/>
          </a:stretch>
        </p:blipFill>
        <p:spPr>
          <a:xfrm>
            <a:off x="1447800" y="5651319"/>
            <a:ext cx="2076450" cy="361950"/>
          </a:xfrm>
          <a:prstGeom prst="rect">
            <a:avLst/>
          </a:prstGeom>
        </p:spPr>
      </p:pic>
    </p:spTree>
    <p:extLst>
      <p:ext uri="{BB962C8B-B14F-4D97-AF65-F5344CB8AC3E}">
        <p14:creationId xmlns:p14="http://schemas.microsoft.com/office/powerpoint/2010/main" val="233502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62000" y="488010"/>
            <a:ext cx="6859787" cy="1371600"/>
          </a:xfrm>
        </p:spPr>
        <p:txBody>
          <a:bodyPr/>
          <a:lstStyle/>
          <a:p>
            <a:r>
              <a:rPr lang="es-ES" dirty="0"/>
              <a:t>ASYMPTOTIC EXPANSION METHOD</a:t>
            </a:r>
            <a:endParaRPr lang="en-GB"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62000" y="2057400"/>
                <a:ext cx="8382000" cy="4648200"/>
              </a:xfrm>
            </p:spPr>
            <p:txBody>
              <a:bodyPr>
                <a:normAutofit fontScale="92500" lnSpcReduction="10000"/>
              </a:bodyPr>
              <a:lstStyle/>
              <a:p>
                <a:r>
                  <a:rPr lang="en-US" sz="1900" dirty="0"/>
                  <a:t>AEM advantages: perturbation terms independent of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𝑀</m:t>
                        </m:r>
                      </m:e>
                      <m:sub>
                        <m:r>
                          <a:rPr lang="en-US" sz="1900" i="1">
                            <a:latin typeface="Cambria Math" panose="02040503050406030204" pitchFamily="18" charset="0"/>
                          </a:rPr>
                          <m:t>0</m:t>
                        </m:r>
                      </m:sub>
                    </m:sSub>
                  </m:oMath>
                </a14:m>
                <a:r>
                  <a:rPr lang="en-GB" sz="1900" dirty="0"/>
                  <a:t> (quick parametric studies), </a:t>
                </a:r>
                <a:r>
                  <a:rPr lang="en-US" sz="1900" dirty="0"/>
                  <a:t>more flexibility in the choice of initial density and velocity profiles.</a:t>
                </a:r>
              </a:p>
              <a:p>
                <a:r>
                  <a:rPr lang="en-US" sz="1900" dirty="0"/>
                  <a:t>AEM disadvantages: narrow convergence zone, accuracy depends on higher order corrections </a:t>
                </a:r>
                <a:r>
                  <a:rPr lang="en-US" sz="1900" dirty="0" smtClean="0"/>
                  <a:t>(more </a:t>
                </a:r>
                <a:r>
                  <a:rPr lang="en-US" sz="1900" dirty="0"/>
                  <a:t>complex equations</a:t>
                </a:r>
                <a:r>
                  <a:rPr lang="en-US" sz="1900" dirty="0" smtClean="0"/>
                  <a:t>).</a:t>
                </a:r>
              </a:p>
              <a:p>
                <a:endParaRPr lang="en-US" sz="1900" dirty="0"/>
              </a:p>
              <a:p>
                <a:endParaRPr lang="en-US" sz="1900" dirty="0" smtClean="0"/>
              </a:p>
              <a:p>
                <a:endParaRPr lang="en-US" sz="1900" dirty="0" smtClean="0"/>
              </a:p>
              <a:p>
                <a:endParaRPr lang="en-US" sz="1900" dirty="0" smtClean="0"/>
              </a:p>
              <a:p>
                <a:endParaRPr lang="en-US" sz="1900" dirty="0" smtClean="0"/>
              </a:p>
              <a:p>
                <a:endParaRPr lang="en-US" sz="1900" dirty="0" smtClean="0"/>
              </a:p>
              <a:p>
                <a:endParaRPr lang="en-US" sz="1900" dirty="0" smtClean="0"/>
              </a:p>
              <a:p>
                <a:r>
                  <a:rPr lang="en-US" sz="1900" dirty="0" smtClean="0"/>
                  <a:t>Improvement: AEM with marching scheme.</a:t>
                </a:r>
                <a:endParaRPr lang="en-GB" sz="1900" dirty="0"/>
              </a:p>
              <a:p>
                <a:endParaRPr lang="en-GB"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62000" y="2057400"/>
                <a:ext cx="8382000" cy="4648200"/>
              </a:xfrm>
              <a:blipFill>
                <a:blip r:embed="rId2"/>
                <a:stretch>
                  <a:fillRect l="-436" t="-1837"/>
                </a:stretch>
              </a:blipFill>
            </p:spPr>
            <p:txBody>
              <a:bodyPr/>
              <a:lstStyle/>
              <a:p>
                <a:r>
                  <a:rPr lang="en-GB">
                    <a:noFill/>
                  </a:rPr>
                  <a:t> </a:t>
                </a:r>
              </a:p>
            </p:txBody>
          </p:sp>
        </mc:Fallback>
      </mc:AlternateContent>
      <p:pic>
        <p:nvPicPr>
          <p:cNvPr id="4" name="Imagen 3"/>
          <p:cNvPicPr>
            <a:picLocks noChangeAspect="1"/>
          </p:cNvPicPr>
          <p:nvPr/>
        </p:nvPicPr>
        <p:blipFill>
          <a:blip r:embed="rId3"/>
          <a:stretch>
            <a:fillRect/>
          </a:stretch>
        </p:blipFill>
        <p:spPr>
          <a:xfrm>
            <a:off x="1746888" y="3276600"/>
            <a:ext cx="2825112" cy="2695008"/>
          </a:xfrm>
          <a:prstGeom prst="rect">
            <a:avLst/>
          </a:prstGeom>
        </p:spPr>
      </p:pic>
      <p:pic>
        <p:nvPicPr>
          <p:cNvPr id="5" name="Imagen 4"/>
          <p:cNvPicPr>
            <a:picLocks noChangeAspect="1"/>
          </p:cNvPicPr>
          <p:nvPr/>
        </p:nvPicPr>
        <p:blipFill>
          <a:blip r:embed="rId4"/>
          <a:stretch>
            <a:fillRect/>
          </a:stretch>
        </p:blipFill>
        <p:spPr>
          <a:xfrm>
            <a:off x="4800600" y="3886200"/>
            <a:ext cx="3873358" cy="990600"/>
          </a:xfrm>
          <a:prstGeom prst="rect">
            <a:avLst/>
          </a:prstGeom>
        </p:spPr>
      </p:pic>
    </p:spTree>
    <p:extLst>
      <p:ext uri="{BB962C8B-B14F-4D97-AF65-F5344CB8AC3E}">
        <p14:creationId xmlns:p14="http://schemas.microsoft.com/office/powerpoint/2010/main" val="21159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www.w3.org/XML/1998/namespace"/>
    <ds:schemaRef ds:uri="http://purl.org/dc/terms/"/>
    <ds:schemaRef ds:uri="4873beb7-5857-4685-be1f-d57550cc96cc"/>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1174</Words>
  <Application>Microsoft Office PowerPoint</Application>
  <PresentationFormat>Presentación en pantalla (4:3)</PresentationFormat>
  <Paragraphs>168</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Cambria Math</vt:lpstr>
      <vt:lpstr>Corbel</vt:lpstr>
      <vt:lpstr>Wingdings</vt:lpstr>
      <vt:lpstr>Túnel azul digital 16 × 9</vt:lpstr>
      <vt:lpstr>Implementation and characterization of  an open-source plasma plume code</vt:lpstr>
      <vt:lpstr>INDEX</vt:lpstr>
      <vt:lpstr>INTRODUCTION AND MOTIVATION </vt:lpstr>
      <vt:lpstr>INTRODUCTION AND MOTIVATION</vt:lpstr>
      <vt:lpstr>INTRODUCTION AND MOTIVATION</vt:lpstr>
      <vt:lpstr>INTRODUCTION AND MOTIVATION</vt:lpstr>
      <vt:lpstr>FAR-REGION MODELLING OF PLUME EXPANSION</vt:lpstr>
      <vt:lpstr>ASYMPTOTIC EXPANSION METHOD</vt:lpstr>
      <vt:lpstr>ASYMPTOTIC EXPANSION METHOD</vt:lpstr>
      <vt:lpstr>ASYMPTOTIC EXPANSION METHOD</vt:lpstr>
      <vt:lpstr>SELF-SIMILARITY METHOD</vt:lpstr>
      <vt:lpstr>SELF-SIMILARITY METHOD</vt:lpstr>
      <vt:lpstr>HYPERPLUME PYTHON CODE</vt:lpstr>
      <vt:lpstr>HYPERPLUME PYTHON CODE</vt:lpstr>
      <vt:lpstr>HYPERPLUME PYTHON CODE</vt:lpstr>
      <vt:lpstr>CHARACTERIZATION OF PLUMES WITH HYPERPLUME</vt:lpstr>
      <vt:lpstr>CHARACTERIZATION OF PLUMES WITH HYPERPLUME</vt:lpstr>
      <vt:lpstr>CHARACTERIZATION OF PLUMES WITH HYPERPLUME</vt:lpstr>
      <vt:lpstr>CHARACTERIZATION OF PLUMES WITH HYPERPLUME</vt:lpstr>
      <vt:lpstr>CHARACTERIZATION OF PLUMES WITH HYPERPLUME</vt:lpstr>
      <vt:lpstr>CHARACTERIZATION OF PLUMES WITH HYPERPLUME</vt:lpstr>
      <vt:lpstr>CHARACTERIZATION OF PLUMES WITH HYPERPLUME</vt:lpstr>
      <vt:lpstr>CHARACTERIZATION OF PLUMES WITH HYPERPLUME</vt:lpstr>
      <vt:lpstr>CONCLUSIONS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2017-06-23T16:29:21Z</dcterms:created>
  <dcterms:modified xsi:type="dcterms:W3CDTF">2017-07-09T13:41:42Z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